
<file path=[Content_Types].xml><?xml version="1.0" encoding="utf-8"?>
<Types xmlns="http://schemas.openxmlformats.org/package/2006/content-types"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60" r:id="rId5"/>
    <p:sldId id="2336" r:id="rId6"/>
    <p:sldId id="2338" r:id="rId7"/>
    <p:sldId id="2345" r:id="rId8"/>
    <p:sldId id="2349" r:id="rId9"/>
    <p:sldId id="2347" r:id="rId10"/>
    <p:sldId id="2348" r:id="rId11"/>
    <p:sldId id="2344" r:id="rId12"/>
    <p:sldId id="2334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F1A17"/>
    <a:srgbClr val="FFCF00"/>
    <a:srgbClr val="FFFFFF"/>
    <a:srgbClr val="D13A38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44" autoAdjust="0"/>
    <p:restoredTop sz="94660"/>
  </p:normalViewPr>
  <p:slideViewPr>
    <p:cSldViewPr snapToGrid="0">
      <p:cViewPr varScale="1">
        <p:scale>
          <a:sx n="72" d="100"/>
          <a:sy n="72" d="100"/>
        </p:scale>
        <p:origin x="456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Planilha1!$B$1</c:f>
              <c:strCache>
                <c:ptCount val="1"/>
                <c:pt idx="0">
                  <c:v>Gastos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05B0-4A13-B006-6530DCE1F1E1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05B0-4A13-B006-6530DCE1F1E1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34AB-4CBC-AB3D-9B38216AA7E1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34AB-4CBC-AB3D-9B38216AA7E1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BE72A1F6-3E40-475E-9A9E-E2EE34C42F85}" type="CATEGORYNAME">
                      <a:rPr lang="en-US"/>
                      <a:pPr/>
                      <a:t>[NOME DA CATEGORIA]</a:t>
                    </a:fld>
                    <a:r>
                      <a:rPr lang="en-US" sz="2400" baseline="0" dirty="0"/>
                      <a:t>
</a:t>
                    </a:r>
                    <a:fld id="{5A4B2795-51E9-455A-8DB6-84B4A3F66A59}" type="PERCENTAGE">
                      <a:rPr lang="en-US" sz="2400" baseline="0"/>
                      <a:pPr/>
                      <a:t>[PORCENTAGEM]</a:t>
                    </a:fld>
                    <a:endParaRPr lang="en-US" sz="2400" baseline="0" dirty="0"/>
                  </a:p>
                </c:rich>
              </c:tx>
              <c:dLblPos val="ctr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05B0-4A13-B006-6530DCE1F1E1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F1AB9C96-C927-4535-BEA9-C21C30D89EFF}" type="CATEGORYNAME">
                      <a:rPr lang="en-US"/>
                      <a:pPr/>
                      <a:t>[NOME DA CATEGORIA]</a:t>
                    </a:fld>
                    <a:r>
                      <a:rPr lang="en-US" baseline="0" dirty="0"/>
                      <a:t>
</a:t>
                    </a:r>
                    <a:fld id="{288829E5-4468-4175-AEE9-9B4C7CB0D4DE}" type="PERCENTAGE">
                      <a:rPr lang="en-US" sz="2400" baseline="0"/>
                      <a:pPr/>
                      <a:t>[PORCENTAGEM]</a:t>
                    </a:fld>
                    <a:endParaRPr lang="en-US" baseline="0" dirty="0"/>
                  </a:p>
                </c:rich>
              </c:tx>
              <c:dLblPos val="ctr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2557494648395329"/>
                      <c:h val="0.24106740277865379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2-05B0-4A13-B006-6530DCE1F1E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overflow" horzOverflow="overflow" vert="horz" wrap="square" lIns="0" tIns="19050" rIns="0" bIns="19050" anchor="ctr" anchorCtr="1">
                <a:noAutofit/>
              </a:bodyPr>
              <a:lstStyle/>
              <a:p>
                <a:pPr>
                  <a:defRPr sz="15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ctr"/>
            <c:showLegendKey val="0"/>
            <c:showVal val="0"/>
            <c:showCatName val="1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strRef>
              <c:f>Planilha1!$A$2:$A$5</c:f>
              <c:strCache>
                <c:ptCount val="2"/>
                <c:pt idx="0">
                  <c:v>Freight</c:v>
                </c:pt>
                <c:pt idx="1">
                  <c:v>Warehouse</c:v>
                </c:pt>
              </c:strCache>
            </c:strRef>
          </c:cat>
          <c:val>
            <c:numRef>
              <c:f>Planilha1!$B$2:$B$5</c:f>
              <c:numCache>
                <c:formatCode>General</c:formatCode>
                <c:ptCount val="4"/>
                <c:pt idx="0">
                  <c:v>17289200</c:v>
                </c:pt>
                <c:pt idx="1">
                  <c:v>7951300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5B0-4A13-B006-6530DCE1F1E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autoTitleDeleted val="0"/>
    <c:plotArea>
      <c:layout/>
      <c:doughnutChart>
        <c:varyColors val="1"/>
        <c:ser>
          <c:idx val="0"/>
          <c:order val="0"/>
          <c:spPr>
            <a:solidFill>
              <a:schemeClr val="lt1"/>
            </a:solidFill>
            <a:ln w="19050">
              <a:solidFill>
                <a:schemeClr val="bg1"/>
              </a:solidFill>
            </a:ln>
            <a:effectLst/>
          </c:spPr>
          <c:dPt>
            <c:idx val="0"/>
            <c:bubble3D val="0"/>
            <c:spPr>
              <a:solidFill>
                <a:srgbClr val="0070C0"/>
              </a:solidFill>
              <a:ln w="1905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8BFF-4C72-8AC4-957798954241}"/>
              </c:ext>
            </c:extLst>
          </c:dPt>
          <c:dPt>
            <c:idx val="1"/>
            <c:bubble3D val="0"/>
            <c:spPr>
              <a:solidFill>
                <a:srgbClr val="0070C0"/>
              </a:solidFill>
              <a:ln w="1905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8BFF-4C72-8AC4-957798954241}"/>
              </c:ext>
            </c:extLst>
          </c:dPt>
          <c:dPt>
            <c:idx val="2"/>
            <c:bubble3D val="0"/>
            <c:spPr>
              <a:solidFill>
                <a:schemeClr val="accent1"/>
              </a:solidFill>
              <a:ln w="1905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8BFF-4C72-8AC4-957798954241}"/>
              </c:ext>
            </c:extLst>
          </c:dPt>
          <c:dPt>
            <c:idx val="3"/>
            <c:bubble3D val="0"/>
            <c:spPr>
              <a:solidFill>
                <a:schemeClr val="accent1"/>
              </a:solidFill>
              <a:ln w="1905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8BFF-4C72-8AC4-957798954241}"/>
              </c:ext>
            </c:extLst>
          </c:dPt>
          <c:dPt>
            <c:idx val="4"/>
            <c:bubble3D val="0"/>
            <c:spPr>
              <a:solidFill>
                <a:schemeClr val="accent1"/>
              </a:solidFill>
              <a:ln w="1905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8BFF-4C72-8AC4-957798954241}"/>
              </c:ext>
            </c:extLst>
          </c:dPt>
          <c:dLbls>
            <c:delete val="1"/>
          </c:dLbls>
          <c:val>
            <c:numRef>
              <c:f>Planilha1!$B$2:$B$6</c:f>
              <c:numCache>
                <c:formatCode>General</c:formatCode>
                <c:ptCount val="5"/>
                <c:pt idx="0">
                  <c:v>2</c:v>
                </c:pt>
                <c:pt idx="1">
                  <c:v>2</c:v>
                </c:pt>
                <c:pt idx="2">
                  <c:v>2</c:v>
                </c:pt>
                <c:pt idx="3">
                  <c:v>2</c:v>
                </c:pt>
                <c:pt idx="4">
                  <c:v>2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Planilha1!$B$1</c15:sqref>
                        </c15:formulaRef>
                      </c:ext>
                    </c:extLst>
                    <c:strCache>
                      <c:ptCount val="1"/>
                      <c:pt idx="0">
                        <c:v>Vendas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Planilha1!$A$2:$A$6</c15:sqref>
                        </c15:formulaRef>
                      </c:ext>
                    </c:extLst>
                    <c:strCache>
                      <c:ptCount val="5"/>
                      <c:pt idx="0">
                        <c:v>1º Tri</c:v>
                      </c:pt>
                      <c:pt idx="1">
                        <c:v>2º Tri</c:v>
                      </c:pt>
                      <c:pt idx="2">
                        <c:v>3º Tri</c:v>
                      </c:pt>
                      <c:pt idx="3">
                        <c:v>4º Tri</c:v>
                      </c:pt>
                      <c:pt idx="4">
                        <c:v>5</c:v>
                      </c:pt>
                    </c:strCache>
                  </c:strRef>
                </c15:cat>
              </c15:filteredCategoryTitle>
            </c:ext>
            <c:ext xmlns:c16="http://schemas.microsoft.com/office/drawing/2014/chart" uri="{C3380CC4-5D6E-409C-BE32-E72D297353CC}">
              <c16:uniqueId val="{00000000-8BFF-4C72-8AC4-957798954241}"/>
            </c:ext>
          </c:extLst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60">
  <cs:axisTitle>
    <cs:lnRef idx="0"/>
    <cs:fillRef idx="0"/>
    <cs:effectRef idx="0"/>
    <cs:fontRef idx="minor">
      <a:schemeClr val="lt1"/>
    </cs:fontRef>
    <cs:defRPr sz="1197" b="1" kern="1200"/>
  </cs:axisTitle>
  <cs:categoryAxis>
    <cs:lnRef idx="0">
      <cs:styleClr val="0"/>
    </cs:lnRef>
    <cs:fillRef idx="0"/>
    <cs:effectRef idx="0"/>
    <cs:fontRef idx="minor">
      <a:schemeClr val="lt1"/>
    </cs:fontRef>
    <cs:spPr>
      <a:ln w="3175" cap="flat" cmpd="sng" algn="ctr">
        <a:solidFill>
          <a:schemeClr val="phClr">
            <a:lumMod val="60000"/>
            <a:lumOff val="40000"/>
          </a:schemeClr>
        </a:solidFill>
        <a:round/>
      </a:ln>
    </cs:spPr>
    <cs:defRPr sz="1064" kern="1200" cap="all" spc="150" normalizeH="0" baseline="0"/>
  </cs:categoryAxis>
  <cs:chartArea>
    <cs:lnRef idx="0">
      <cs:styleClr val="0"/>
    </cs:lnRef>
    <cs:fillRef idx="0">
      <cs:styleClr val="0"/>
    </cs:fillRef>
    <cs:effectRef idx="0"/>
    <cs:fontRef idx="minor">
      <a:schemeClr val="dk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  <cs:defRPr sz="1330" kern="1200"/>
  </cs:chartArea>
  <cs:dataLabel>
    <cs:lnRef idx="0">
      <cs:styleClr val="0"/>
    </cs:lnRef>
    <cs:fillRef idx="0"/>
    <cs:effectRef idx="0"/>
    <cs:fontRef idx="minor">
      <cs:styleClr val="0"/>
    </cs:fontRef>
    <cs:defRPr sz="1197" b="1" kern="1200"/>
  </cs:dataLabel>
  <cs:dataLabelCallout>
    <cs:lnRef idx="0">
      <cs:styleClr val="0"/>
    </cs:lnRef>
    <cs:fillRef idx="0"/>
    <cs:effectRef idx="0"/>
    <cs:fontRef idx="minor">
      <cs:styleClr val="0"/>
    </cs:fontRef>
    <cs:spPr>
      <a:solidFill>
        <a:schemeClr val="lt1"/>
      </a:solidFill>
      <a:ln>
        <a:solidFill>
          <a:schemeClr val="phClr"/>
        </a:solidFill>
      </a:ln>
    </cs:spPr>
    <cs:defRPr sz="1197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0"/>
    </cs:lnRef>
    <cs:fillRef idx="0"/>
    <cs:effectRef idx="0"/>
    <cs:fontRef idx="minor">
      <a:schemeClr val="dk1"/>
    </cs:fontRef>
    <cs:spPr>
      <a:solidFill>
        <a:schemeClr val="lt1"/>
      </a:solidFill>
      <a:ln w="19050">
        <a:solidFill>
          <a:schemeClr val="phClr"/>
        </a:solidFill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34925" cap="rnd">
        <a:solidFill>
          <a:schemeClr val="lt1"/>
        </a:solidFill>
        <a:round/>
      </a:ln>
      <a:effectLst>
        <a:outerShdw dist="25400" dir="2700000" algn="tl" rotWithShape="0">
          <a:schemeClr val="phClr"/>
        </a:outerShdw>
      </a:effectLst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22225">
        <a:solidFill>
          <a:schemeClr val="lt1"/>
        </a:solidFill>
        <a:round/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>
      <cs:styleClr val="0"/>
    </cs:lnRef>
    <cs:fillRef idx="0"/>
    <cs:effectRef idx="0"/>
    <cs:fontRef idx="minor">
      <a:schemeClr val="lt1"/>
    </cs:fontRef>
    <cs:spPr>
      <a:ln w="9525">
        <a:solidFill>
          <a:schemeClr val="phClr">
            <a:lumMod val="60000"/>
            <a:lumOff val="40000"/>
          </a:schemeClr>
        </a:solidFill>
      </a:ln>
    </cs:spPr>
    <cs:defRPr sz="1197" kern="1200"/>
  </cs:dataTable>
  <cs:downBar>
    <cs:lnRef idx="0">
      <cs:styleClr val="0"/>
    </cs:lnRef>
    <cs:fillRef idx="0"/>
    <cs:effectRef idx="0"/>
    <cs:fontRef idx="minor">
      <a:schemeClr val="dk1"/>
    </cs:fontRef>
    <cs:spPr>
      <a:solidFill>
        <a:schemeClr val="dk1">
          <a:lumMod val="35000"/>
          <a:lumOff val="6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downBar>
  <cs:drop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prstDash val="dash"/>
      </a:ln>
    </cs:spPr>
  </cs:dropLine>
  <cs:errorBar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round/>
      </a:ln>
      <a:effectLst>
        <a:glow rad="25400">
          <a:schemeClr val="lt1"/>
        </a:glow>
      </a:effectLst>
    </cs:spPr>
  </cs:errorBar>
  <cs:floor>
    <cs:lnRef idx="0"/>
    <cs:fillRef idx="0"/>
    <cs:effectRef idx="0"/>
    <cs:fontRef idx="minor">
      <a:schemeClr val="dk1"/>
    </cs:fontRef>
  </cs:floor>
  <cs:gridlineMajor>
    <cs:lnRef idx="0">
      <cs:styleClr val="0"/>
    </cs:lnRef>
    <cs:fillRef idx="0"/>
    <cs:effectRef idx="0"/>
    <cs:fontRef idx="minor">
      <a:schemeClr val="dk1"/>
    </cs:fontRef>
    <cs:spPr>
      <a:ln w="9525" cap="flat" cmpd="sng" algn="ctr">
        <a:solidFill>
          <a:schemeClr val="lt1">
            <a:alpha val="25000"/>
          </a:schemeClr>
        </a:solidFill>
        <a:round/>
      </a:ln>
    </cs:spPr>
  </cs:gridlineMajor>
  <cs:gridlineMinor>
    <cs:lnRef idx="0">
      <cs:styleClr val="0"/>
    </cs:lnRef>
    <cs:fillRef idx="0"/>
    <cs:effectRef idx="0"/>
    <cs:fontRef idx="minor">
      <a:schemeClr val="dk1"/>
    </cs:fontRef>
    <cs:spPr>
      <a:ln>
        <a:solidFill>
          <a:schemeClr val="lt1">
            <a:alpha val="10000"/>
          </a:schemeClr>
        </a:solidFill>
      </a:ln>
    </cs:spPr>
  </cs:gridlineMinor>
  <cs:hiLo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prstDash val="dash"/>
      </a:ln>
    </cs:spPr>
  </cs:hiLoLine>
  <cs:leader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</a:ln>
    </cs:spPr>
  </cs:leaderLine>
  <cs:legend>
    <cs:lnRef idx="0"/>
    <cs:fillRef idx="0"/>
    <cs:effectRef idx="0"/>
    <cs:fontRef idx="minor">
      <a:schemeClr val="lt1"/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>
      <cs:styleClr val="0"/>
    </cs:lnRef>
    <cs:fillRef idx="0"/>
    <cs:effectRef idx="0"/>
    <cs:fontRef idx="minor">
      <a:schemeClr val="lt1"/>
    </cs:fontRef>
    <cs:spPr>
      <a:ln w="3175" cap="flat" cmpd="sng" algn="ctr">
        <a:solidFill>
          <a:schemeClr val="phClr">
            <a:lumMod val="60000"/>
            <a:lumOff val="40000"/>
          </a:schemeClr>
        </a:solidFill>
        <a:round/>
      </a:ln>
    </cs:spPr>
    <cs:defRPr sz="1197" kern="1200"/>
  </cs:seriesAxis>
  <cs:series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  <a:tint val="5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lt1"/>
    </cs:fontRef>
    <cs:defRPr sz="1995" b="1" kern="1200" cap="all" spc="100" normalizeH="0" baseline="0"/>
  </cs:title>
  <cs:trendline>
    <cs:lnRef idx="0"/>
    <cs:fillRef idx="0"/>
    <cs:effectRef idx="0"/>
    <cs:fontRef idx="minor">
      <a:schemeClr val="dk1"/>
    </cs:fontRef>
    <cs:spPr>
      <a:ln w="28575" cap="rnd">
        <a:solidFill>
          <a:schemeClr val="lt1">
            <a:alpha val="50000"/>
          </a:schemeClr>
        </a:solidFill>
        <a:round/>
      </a:ln>
    </cs:spPr>
  </cs:trendline>
  <cs:trendlineLabel>
    <cs:lnRef idx="0"/>
    <cs:fillRef idx="0"/>
    <cs:effectRef idx="0"/>
    <cs:fontRef idx="minor">
      <a:schemeClr val="lt1"/>
    </cs:fontRef>
    <cs:defRPr sz="1197" kern="1200"/>
  </cs:trendlineLabel>
  <cs:upBar>
    <cs:lnRef idx="0">
      <cs:styleClr val="0"/>
    </cs:lnRef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upBar>
  <cs:valueAxis>
    <cs:lnRef idx="0"/>
    <cs:fillRef idx="0"/>
    <cs:effectRef idx="0"/>
    <cs:fontRef idx="minor">
      <a:schemeClr val="lt1"/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39D53-1840-4351-B555-880729718A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D0A4ED-26F2-4746-8E5C-C7B385E0C7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15911B-4FED-48EC-87B2-48CB07C684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45463-8E8A-4DEB-8A14-4FD57365D628}" type="datetimeFigureOut">
              <a:rPr lang="en-US" smtClean="0"/>
              <a:t>11/6/2019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06DE5A-9A25-4F17-9E49-141B106F7F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7A9F4D-2192-4FB7-8A86-7EE4820A50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6C9F2-9A08-44B1-B661-832EABFF539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756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D3E89-A997-4F7F-8318-6E6E2354D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A1655C6-27D3-45B6-BF47-E44B72A191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07986C-6C5C-47A3-BAC6-AC8AA521B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45463-8E8A-4DEB-8A14-4FD57365D628}" type="datetimeFigureOut">
              <a:rPr lang="en-US" smtClean="0"/>
              <a:t>11/6/2019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B6FF18-2930-4279-B1FE-54986DDA4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0E016A-32FF-4548-B81A-8B119487DF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6C9F2-9A08-44B1-B661-832EABFF539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6848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0536C97-2D94-4E9A-B1B8-EF472169A2D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8CB3D80-C72B-483E-82E0-B2437AE921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94E2B0-79F1-4609-BEF3-F7A1929CDC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45463-8E8A-4DEB-8A14-4FD57365D628}" type="datetimeFigureOut">
              <a:rPr lang="en-US" smtClean="0"/>
              <a:t>11/6/2019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7373CB-EF73-490C-A479-3B0181D3E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FDC75D-BEAF-4202-9DFE-2E99AB3CC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6C9F2-9A08-44B1-B661-832EABFF539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2153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BF4F2F-735B-4492-8313-BD4F86CCC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9EC6DA-60FF-48AC-ACCE-720B76E2B8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FD5114-5DF3-49D1-B2BF-89D4B7BDE4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45463-8E8A-4DEB-8A14-4FD57365D628}" type="datetimeFigureOut">
              <a:rPr lang="en-US" smtClean="0"/>
              <a:t>11/6/2019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8A6A35-7213-45B4-A943-0151F41E5F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67B575-D75A-4EA3-ABF6-10A52519B2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6C9F2-9A08-44B1-B661-832EABFF539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72371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470CF-41AC-4646-9958-0256A3D66D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14E60D-DBED-4ACF-8019-8CC77F0036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9C4F2A-75AE-445C-845A-FCFF6F3999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45463-8E8A-4DEB-8A14-4FD57365D628}" type="datetimeFigureOut">
              <a:rPr lang="en-US" smtClean="0"/>
              <a:t>11/6/2019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09B4ED-A67E-479E-8382-B48A295439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2F2713-F2FC-4EFC-AF29-4106225F31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6C9F2-9A08-44B1-B661-832EABFF539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538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51FA0-35B2-4807-A376-5E59F1941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D52CDD-707F-47F1-A78B-66B7E15997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CBE577-6335-4D27-A166-013F832C61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ED6199-3918-4CAD-8CF1-F2571A260A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45463-8E8A-4DEB-8A14-4FD57365D628}" type="datetimeFigureOut">
              <a:rPr lang="en-US" smtClean="0"/>
              <a:t>11/6/2019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A94720-1DF9-43F8-A58D-D4B951FE99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E16659-810A-4BFF-9CCB-D38C417C1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6C9F2-9A08-44B1-B661-832EABFF539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7775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88BB8-1BDB-4CE8-A195-F8749E5B6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944004-566B-4053-8E99-849150517C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C3A883-AD7F-4FC6-8E99-E519980EAC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F0FD5F6-1677-4004-A3E5-FF6F7A3E6B2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EFDDC9E-1A34-4D2F-BC34-9CE5961C7F3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988AEDA-1A12-4F52-957C-8BFF6F0031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45463-8E8A-4DEB-8A14-4FD57365D628}" type="datetimeFigureOut">
              <a:rPr lang="en-US" smtClean="0"/>
              <a:t>11/6/2019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55C3C3B-37A5-46C2-856F-F8167F56E2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9F4653-55B8-4C93-940B-F83909CC40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6C9F2-9A08-44B1-B661-832EABFF539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5826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6A0AB-60A6-4784-8137-89BB8FE17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4700ABC-88B8-4132-B88C-CA1507318B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45463-8E8A-4DEB-8A14-4FD57365D628}" type="datetimeFigureOut">
              <a:rPr lang="en-US" smtClean="0"/>
              <a:t>11/6/2019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77C0E0-F6CC-4954-AB9F-148788810B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B57B02-C495-46E1-8D60-43A102E14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6C9F2-9A08-44B1-B661-832EABFF539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1411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BE823EF-9E9D-46A8-AC54-4556183865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45463-8E8A-4DEB-8A14-4FD57365D628}" type="datetimeFigureOut">
              <a:rPr lang="en-US" smtClean="0"/>
              <a:t>11/6/2019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13A739D-7C06-47B4-A573-0C2156801F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8023B7-97A4-4132-B22B-552F31517C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6C9F2-9A08-44B1-B661-832EABFF539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2913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F81B7-8388-4E34-86C1-BA7D5B01E5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0B3CB1-2851-4638-9370-7A1F2A1539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975068-0F6A-466E-A7E9-9FCC54261C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44B6B7-0A85-4811-B244-67B68E8E5E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45463-8E8A-4DEB-8A14-4FD57365D628}" type="datetimeFigureOut">
              <a:rPr lang="en-US" smtClean="0"/>
              <a:t>11/6/2019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95CDB6-35F6-401E-B3F5-EA4663095D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1C9892-0AA0-4AD7-B86A-EAE485E09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6C9F2-9A08-44B1-B661-832EABFF539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1737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F20E1-65E6-4020-A9DB-15C5343E31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4B36C54-02D0-4051-9428-35B905C43FC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4B398C-5C09-425F-96F3-83B035EBC8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7C365C-0662-4331-BB5C-EACB337A3E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45463-8E8A-4DEB-8A14-4FD57365D628}" type="datetimeFigureOut">
              <a:rPr lang="en-US" smtClean="0"/>
              <a:t>11/6/2019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BF9521-1032-4ACD-A9DF-02E72851D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988BC3-8501-4EC2-B6C5-83666EBC1C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6C9F2-9A08-44B1-B661-832EABFF539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2495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04A76C7-E5F4-4B9A-91E9-AD301C96DD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1EF54-746F-4FD3-8AB3-00502392B8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018E99-7EAB-45D3-B3BE-1A4BFAC1C5D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145463-8E8A-4DEB-8A14-4FD57365D628}" type="datetimeFigureOut">
              <a:rPr lang="en-US" smtClean="0"/>
              <a:t>11/6/2019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D303F8-A98E-43C1-B4AE-8366562BC8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D4D7DC-7A8A-470A-B173-58235F8AC7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26C9F2-9A08-44B1-B661-832EABFF539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760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1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chart" Target="../charts/chart2.xml"/><Relationship Id="rId7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jp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1.png"/><Relationship Id="rId7" Type="http://schemas.microsoft.com/office/2007/relationships/hdphoto" Target="../media/hdphoto1.wdp"/><Relationship Id="rId12" Type="http://schemas.microsoft.com/office/2007/relationships/hdphoto" Target="../media/hdphoto3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6.png"/><Relationship Id="rId5" Type="http://schemas.openxmlformats.org/officeDocument/2006/relationships/image" Target="../media/image2.png"/><Relationship Id="rId10" Type="http://schemas.openxmlformats.org/officeDocument/2006/relationships/image" Target="../media/image15.jpeg"/><Relationship Id="rId4" Type="http://schemas.openxmlformats.org/officeDocument/2006/relationships/image" Target="../media/image12.png"/><Relationship Id="rId9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7.png"/><Relationship Id="rId3" Type="http://schemas.openxmlformats.org/officeDocument/2006/relationships/image" Target="../media/image11.png"/><Relationship Id="rId7" Type="http://schemas.microsoft.com/office/2007/relationships/hdphoto" Target="../media/hdphoto1.wdp"/><Relationship Id="rId12" Type="http://schemas.microsoft.com/office/2007/relationships/hdphoto" Target="../media/hdphoto3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6.png"/><Relationship Id="rId5" Type="http://schemas.openxmlformats.org/officeDocument/2006/relationships/image" Target="../media/image2.png"/><Relationship Id="rId10" Type="http://schemas.openxmlformats.org/officeDocument/2006/relationships/image" Target="../media/image15.jpeg"/><Relationship Id="rId4" Type="http://schemas.openxmlformats.org/officeDocument/2006/relationships/image" Target="../media/image12.png"/><Relationship Id="rId9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e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10" Type="http://schemas.microsoft.com/office/2007/relationships/hdphoto" Target="../media/hdphoto4.wdp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1FEF405-C4F2-4B06-A093-B603D81EA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1" y="820204"/>
            <a:ext cx="6586491" cy="1286160"/>
          </a:xfrm>
        </p:spPr>
        <p:txBody>
          <a:bodyPr anchor="b">
            <a:normAutofit/>
          </a:bodyPr>
          <a:lstStyle/>
          <a:p>
            <a:r>
              <a:rPr lang="en-US" sz="4400" b="1" dirty="0">
                <a:latin typeface="Calibri (Headings)"/>
              </a:rPr>
              <a:t>PROJETO </a:t>
            </a:r>
            <a:r>
              <a:rPr lang="en-US" sz="6000" b="1" dirty="0">
                <a:solidFill>
                  <a:srgbClr val="D13A38"/>
                </a:solidFill>
                <a:latin typeface="Calibri (Headings)"/>
              </a:rPr>
              <a:t>ALFRED</a:t>
            </a:r>
            <a:endParaRPr lang="en-US" sz="4400" b="1" dirty="0">
              <a:solidFill>
                <a:srgbClr val="D13A38"/>
              </a:solidFill>
              <a:latin typeface="Calibri (Headings)"/>
            </a:endParaRPr>
          </a:p>
        </p:txBody>
      </p:sp>
      <p:pic>
        <p:nvPicPr>
          <p:cNvPr id="3" name="Imagem 2" descr="Uma imagem contendo quarto&#10;&#10;Descrição gerada automaticamente">
            <a:extLst>
              <a:ext uri="{FF2B5EF4-FFF2-40B4-BE49-F238E27FC236}">
                <a16:creationId xmlns:a16="http://schemas.microsoft.com/office/drawing/2014/main" id="{8105AF6F-F306-4382-ADE0-9BC26349E39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71" r="14824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CE4F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94FD0C4-C839-4691-B505-D3C9B4573D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31" y="2438400"/>
            <a:ext cx="6586489" cy="37854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000" b="1" dirty="0"/>
              <a:t>Henrique Malone</a:t>
            </a:r>
            <a:endParaRPr lang="en-US" sz="2000" b="1" dirty="0"/>
          </a:p>
          <a:p>
            <a:pPr>
              <a:buFontTx/>
              <a:buChar char="-"/>
            </a:pP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3421408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1FEF405-C4F2-4B06-A093-B603D81EA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7755"/>
            <a:ext cx="12192000" cy="927652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Century Gothic" panose="020B0502020202020204" pitchFamily="34" charset="0"/>
              </a:rPr>
              <a:t>Distribution Cost Overview</a:t>
            </a:r>
          </a:p>
        </p:txBody>
      </p:sp>
      <p:pic>
        <p:nvPicPr>
          <p:cNvPr id="3" name="Imagem 2" descr="Uma imagem contendo quarto&#10;&#10;Descrição gerada automaticamente">
            <a:extLst>
              <a:ext uri="{FF2B5EF4-FFF2-40B4-BE49-F238E27FC236}">
                <a16:creationId xmlns:a16="http://schemas.microsoft.com/office/drawing/2014/main" id="{1B186144-862C-4E4D-BA65-D7BF4AFD5DE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3246" y="5132237"/>
            <a:ext cx="1602899" cy="1649360"/>
          </a:xfrm>
          <a:prstGeom prst="rect">
            <a:avLst/>
          </a:prstGeom>
          <a:effectLst/>
        </p:spPr>
      </p:pic>
      <p:pic>
        <p:nvPicPr>
          <p:cNvPr id="14" name="Imagem 13" descr="Uma imagem contendo desenho, placar&#10;&#10;Descrição gerada automaticamente">
            <a:extLst>
              <a:ext uri="{FF2B5EF4-FFF2-40B4-BE49-F238E27FC236}">
                <a16:creationId xmlns:a16="http://schemas.microsoft.com/office/drawing/2014/main" id="{4BAFA29F-0A5C-46E6-8611-9CA6E5223A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629057" y="4689895"/>
            <a:ext cx="1137896" cy="958227"/>
          </a:xfrm>
          <a:prstGeom prst="rect">
            <a:avLst/>
          </a:prstGeom>
        </p:spPr>
      </p:pic>
      <p:pic>
        <p:nvPicPr>
          <p:cNvPr id="26" name="Imagem 25" descr="Uma imagem contendo texto, placar&#10;&#10;Descrição gerada automaticamente">
            <a:extLst>
              <a:ext uri="{FF2B5EF4-FFF2-40B4-BE49-F238E27FC236}">
                <a16:creationId xmlns:a16="http://schemas.microsoft.com/office/drawing/2014/main" id="{C7569CD0-1105-4ED1-8D3C-16E032DAAB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0869" y="2761221"/>
            <a:ext cx="937848" cy="937848"/>
          </a:xfrm>
          <a:prstGeom prst="rect">
            <a:avLst/>
          </a:prstGeom>
        </p:spPr>
      </p:pic>
      <p:graphicFrame>
        <p:nvGraphicFramePr>
          <p:cNvPr id="7" name="Espaço Reservado para Conteúdo 6">
            <a:extLst>
              <a:ext uri="{FF2B5EF4-FFF2-40B4-BE49-F238E27FC236}">
                <a16:creationId xmlns:a16="http://schemas.microsoft.com/office/drawing/2014/main" id="{9FFA57AC-4BF1-42DD-A570-1EE5DE31947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52082424"/>
              </p:ext>
            </p:extLst>
          </p:nvPr>
        </p:nvGraphicFramePr>
        <p:xfrm>
          <a:off x="3774854" y="2544025"/>
          <a:ext cx="4184259" cy="36306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1" name="CaixaDeTexto 16">
            <a:extLst>
              <a:ext uri="{FF2B5EF4-FFF2-40B4-BE49-F238E27FC236}">
                <a16:creationId xmlns:a16="http://schemas.microsoft.com/office/drawing/2014/main" id="{51D2A083-88FE-463E-B720-76DCF38DF1B4}"/>
              </a:ext>
            </a:extLst>
          </p:cNvPr>
          <p:cNvSpPr txBox="1"/>
          <p:nvPr/>
        </p:nvSpPr>
        <p:spPr>
          <a:xfrm>
            <a:off x="7428403" y="5543156"/>
            <a:ext cx="153920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500" b="1" dirty="0">
                <a:solidFill>
                  <a:srgbClr val="1C1C1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172.9 €m</a:t>
            </a:r>
            <a:endParaRPr lang="pt-BR" sz="2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CaixaDeTexto 16">
            <a:extLst>
              <a:ext uri="{FF2B5EF4-FFF2-40B4-BE49-F238E27FC236}">
                <a16:creationId xmlns:a16="http://schemas.microsoft.com/office/drawing/2014/main" id="{BC4D3462-47BE-45CB-8E96-B7326B2E763F}"/>
              </a:ext>
            </a:extLst>
          </p:cNvPr>
          <p:cNvSpPr txBox="1"/>
          <p:nvPr/>
        </p:nvSpPr>
        <p:spPr>
          <a:xfrm>
            <a:off x="2133341" y="1307140"/>
            <a:ext cx="7552067" cy="9694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500" dirty="0">
                <a:solidFill>
                  <a:srgbClr val="1C1C1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Logistic budget represents </a:t>
            </a:r>
            <a:r>
              <a:rPr lang="en-US" sz="3200" b="1" dirty="0">
                <a:solidFill>
                  <a:srgbClr val="1C1C1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42%</a:t>
            </a:r>
            <a:r>
              <a:rPr lang="en-US" sz="3200" dirty="0">
                <a:solidFill>
                  <a:srgbClr val="1C1C1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>
                <a:solidFill>
                  <a:srgbClr val="1C1C1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 controlled costs</a:t>
            </a:r>
          </a:p>
          <a:p>
            <a:pPr algn="ctr"/>
            <a:r>
              <a:rPr lang="en-US" sz="2500" dirty="0">
                <a:solidFill>
                  <a:srgbClr val="1C1C1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 a total annual budget of </a:t>
            </a:r>
            <a:r>
              <a:rPr lang="en-US" sz="2500" b="1" dirty="0">
                <a:solidFill>
                  <a:srgbClr val="1C1C1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252 </a:t>
            </a:r>
            <a:r>
              <a:rPr lang="pt-BR" sz="2500" b="1" dirty="0">
                <a:solidFill>
                  <a:srgbClr val="1C1C1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€m</a:t>
            </a:r>
            <a:endParaRPr lang="en-US" sz="2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CaixaDeTexto 16">
            <a:extLst>
              <a:ext uri="{FF2B5EF4-FFF2-40B4-BE49-F238E27FC236}">
                <a16:creationId xmlns:a16="http://schemas.microsoft.com/office/drawing/2014/main" id="{FCD0671D-8900-4092-B19E-9F05391D2B89}"/>
              </a:ext>
            </a:extLst>
          </p:cNvPr>
          <p:cNvSpPr txBox="1"/>
          <p:nvPr/>
        </p:nvSpPr>
        <p:spPr>
          <a:xfrm>
            <a:off x="2899158" y="3740466"/>
            <a:ext cx="136127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500" b="1" dirty="0">
                <a:solidFill>
                  <a:srgbClr val="1C1C1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79.5 €m</a:t>
            </a:r>
            <a:endParaRPr lang="pt-BR" sz="2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CaixaDeTexto 16">
            <a:extLst>
              <a:ext uri="{FF2B5EF4-FFF2-40B4-BE49-F238E27FC236}">
                <a16:creationId xmlns:a16="http://schemas.microsoft.com/office/drawing/2014/main" id="{E40ED1F1-BA1D-489B-AEB2-06F13F871983}"/>
              </a:ext>
            </a:extLst>
          </p:cNvPr>
          <p:cNvSpPr txBox="1"/>
          <p:nvPr/>
        </p:nvSpPr>
        <p:spPr>
          <a:xfrm>
            <a:off x="7638300" y="5924752"/>
            <a:ext cx="11194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i="1" dirty="0">
                <a:solidFill>
                  <a:srgbClr val="1C1C1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5.6%TO</a:t>
            </a:r>
            <a:endParaRPr lang="pt-B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CaixaDeTexto 16">
            <a:extLst>
              <a:ext uri="{FF2B5EF4-FFF2-40B4-BE49-F238E27FC236}">
                <a16:creationId xmlns:a16="http://schemas.microsoft.com/office/drawing/2014/main" id="{6C557ACA-8545-4EDB-B15E-56CF81CEA0E7}"/>
              </a:ext>
            </a:extLst>
          </p:cNvPr>
          <p:cNvSpPr txBox="1"/>
          <p:nvPr/>
        </p:nvSpPr>
        <p:spPr>
          <a:xfrm>
            <a:off x="3020088" y="4167695"/>
            <a:ext cx="11194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i="1" dirty="0">
                <a:solidFill>
                  <a:srgbClr val="1C1C1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2.6%TO</a:t>
            </a:r>
            <a:endParaRPr lang="pt-BR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59854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1FEF405-C4F2-4B06-A093-B603D81EA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7755"/>
            <a:ext cx="12192000" cy="927652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Century Gothic" panose="020B0502020202020204" pitchFamily="34" charset="0"/>
              </a:rPr>
              <a:t>How freight efficiency is measured?</a:t>
            </a:r>
            <a:endParaRPr lang="en-US" sz="3200" b="1" dirty="0">
              <a:solidFill>
                <a:schemeClr val="bg1"/>
              </a:solidFill>
            </a:endParaRPr>
          </a:p>
        </p:txBody>
      </p:sp>
      <p:pic>
        <p:nvPicPr>
          <p:cNvPr id="3" name="Imagem 2" descr="Uma imagem contendo quarto&#10;&#10;Descrição gerada automaticamente">
            <a:extLst>
              <a:ext uri="{FF2B5EF4-FFF2-40B4-BE49-F238E27FC236}">
                <a16:creationId xmlns:a16="http://schemas.microsoft.com/office/drawing/2014/main" id="{1B186144-862C-4E4D-BA65-D7BF4AFD5DE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3246" y="5132237"/>
            <a:ext cx="1602899" cy="1649360"/>
          </a:xfrm>
          <a:prstGeom prst="rect">
            <a:avLst/>
          </a:prstGeom>
          <a:effectLst/>
        </p:spPr>
      </p:pic>
      <p:graphicFrame>
        <p:nvGraphicFramePr>
          <p:cNvPr id="7" name="Gráfico 6">
            <a:extLst>
              <a:ext uri="{FF2B5EF4-FFF2-40B4-BE49-F238E27FC236}">
                <a16:creationId xmlns:a16="http://schemas.microsoft.com/office/drawing/2014/main" id="{2C2FBFC7-2552-44A0-8439-5E53C13942B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79383658"/>
              </p:ext>
            </p:extLst>
          </p:nvPr>
        </p:nvGraphicFramePr>
        <p:xfrm>
          <a:off x="2032000" y="1167132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Retângulo 7">
            <a:extLst>
              <a:ext uri="{FF2B5EF4-FFF2-40B4-BE49-F238E27FC236}">
                <a16:creationId xmlns:a16="http://schemas.microsoft.com/office/drawing/2014/main" id="{B76F4142-61A5-4552-90E9-0BE57E78A974}"/>
              </a:ext>
            </a:extLst>
          </p:cNvPr>
          <p:cNvSpPr/>
          <p:nvPr/>
        </p:nvSpPr>
        <p:spPr>
          <a:xfrm>
            <a:off x="5086445" y="3358511"/>
            <a:ext cx="207716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000" b="1" dirty="0"/>
              <a:t>Freights</a:t>
            </a:r>
          </a:p>
          <a:p>
            <a:pPr algn="ctr"/>
            <a:r>
              <a:rPr lang="en-US" sz="3000" b="1" dirty="0"/>
              <a:t>Efficiency</a:t>
            </a:r>
            <a:endParaRPr lang="en-US" sz="3000" dirty="0"/>
          </a:p>
        </p:txBody>
      </p:sp>
      <p:cxnSp>
        <p:nvCxnSpPr>
          <p:cNvPr id="13" name="Conector: Angulado 12">
            <a:extLst>
              <a:ext uri="{FF2B5EF4-FFF2-40B4-BE49-F238E27FC236}">
                <a16:creationId xmlns:a16="http://schemas.microsoft.com/office/drawing/2014/main" id="{E9B38EB1-A312-432B-A6B4-6BFF4BD983A7}"/>
              </a:ext>
            </a:extLst>
          </p:cNvPr>
          <p:cNvCxnSpPr/>
          <p:nvPr/>
        </p:nvCxnSpPr>
        <p:spPr>
          <a:xfrm rot="10800000">
            <a:off x="2618913" y="1518082"/>
            <a:ext cx="2041864" cy="470516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51F38CC4-21FA-4F51-BEFB-9DA3F4E79E03}"/>
              </a:ext>
            </a:extLst>
          </p:cNvPr>
          <p:cNvSpPr txBox="1"/>
          <p:nvPr/>
        </p:nvSpPr>
        <p:spPr>
          <a:xfrm>
            <a:off x="805219" y="1260157"/>
            <a:ext cx="1838965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b="1" dirty="0">
                <a:solidFill>
                  <a:srgbClr val="1C1C1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Adherence</a:t>
            </a:r>
            <a:endParaRPr lang="en-US" sz="2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" name="Imagem 20" descr="Uma imagem contendo ao ar livre, rua, placa, relógio&#10;&#10;Descrição gerada automaticamente">
            <a:extLst>
              <a:ext uri="{FF2B5EF4-FFF2-40B4-BE49-F238E27FC236}">
                <a16:creationId xmlns:a16="http://schemas.microsoft.com/office/drawing/2014/main" id="{A5EF2A59-7529-4FC1-9DB7-27B4326EA6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0836" y="1753339"/>
            <a:ext cx="993129" cy="993129"/>
          </a:xfrm>
          <a:prstGeom prst="rect">
            <a:avLst/>
          </a:prstGeom>
        </p:spPr>
      </p:pic>
      <p:sp>
        <p:nvSpPr>
          <p:cNvPr id="22" name="CaixaDeTexto 21">
            <a:extLst>
              <a:ext uri="{FF2B5EF4-FFF2-40B4-BE49-F238E27FC236}">
                <a16:creationId xmlns:a16="http://schemas.microsoft.com/office/drawing/2014/main" id="{2F366C1F-29E6-4201-8E6D-C5185A753C18}"/>
              </a:ext>
            </a:extLst>
          </p:cNvPr>
          <p:cNvSpPr txBox="1"/>
          <p:nvPr/>
        </p:nvSpPr>
        <p:spPr>
          <a:xfrm>
            <a:off x="805219" y="1606132"/>
            <a:ext cx="2520422" cy="6121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How is the split between </a:t>
            </a:r>
          </a:p>
          <a:p>
            <a:r>
              <a:rPr lang="en-US" b="1" dirty="0"/>
              <a:t>CAPTIVE</a:t>
            </a:r>
            <a:r>
              <a:rPr lang="en-US" dirty="0"/>
              <a:t> and </a:t>
            </a:r>
            <a:r>
              <a:rPr lang="en-US" b="1" dirty="0"/>
              <a:t>SPOT</a:t>
            </a:r>
            <a:r>
              <a:rPr lang="en-US" dirty="0"/>
              <a:t> carriers?</a:t>
            </a:r>
          </a:p>
        </p:txBody>
      </p:sp>
      <p:pic>
        <p:nvPicPr>
          <p:cNvPr id="24" name="Imagem 23" descr="Fundo preto com letras brancas&#10;&#10;Descrição gerada automaticamente">
            <a:extLst>
              <a:ext uri="{FF2B5EF4-FFF2-40B4-BE49-F238E27FC236}">
                <a16:creationId xmlns:a16="http://schemas.microsoft.com/office/drawing/2014/main" id="{545150CB-7E21-4B82-BF65-6BD2330D060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840722">
            <a:off x="3738381" y="3860550"/>
            <a:ext cx="1173153" cy="1173153"/>
          </a:xfrm>
          <a:prstGeom prst="rect">
            <a:avLst/>
          </a:prstGeom>
        </p:spPr>
      </p:pic>
      <p:cxnSp>
        <p:nvCxnSpPr>
          <p:cNvPr id="29" name="Conector: Angulado 28">
            <a:extLst>
              <a:ext uri="{FF2B5EF4-FFF2-40B4-BE49-F238E27FC236}">
                <a16:creationId xmlns:a16="http://schemas.microsoft.com/office/drawing/2014/main" id="{0F5D6356-5B7D-4E18-9B10-0D474767C09D}"/>
              </a:ext>
            </a:extLst>
          </p:cNvPr>
          <p:cNvCxnSpPr>
            <a:cxnSpLocks/>
            <a:endCxn id="32" idx="3"/>
          </p:cNvCxnSpPr>
          <p:nvPr/>
        </p:nvCxnSpPr>
        <p:spPr>
          <a:xfrm rot="10800000">
            <a:off x="1598583" y="3387721"/>
            <a:ext cx="2289842" cy="133520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B6474D89-3F1F-4063-B86A-2A2803A11C2C}"/>
              </a:ext>
            </a:extLst>
          </p:cNvPr>
          <p:cNvSpPr txBox="1"/>
          <p:nvPr/>
        </p:nvSpPr>
        <p:spPr>
          <a:xfrm>
            <a:off x="630048" y="3149193"/>
            <a:ext cx="968535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b="1" dirty="0">
                <a:solidFill>
                  <a:srgbClr val="1C1C1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Price</a:t>
            </a:r>
            <a:endParaRPr lang="en-US" sz="2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F66FA544-81BD-4AFA-8330-D6C9CE49058F}"/>
              </a:ext>
            </a:extLst>
          </p:cNvPr>
          <p:cNvSpPr txBox="1"/>
          <p:nvPr/>
        </p:nvSpPr>
        <p:spPr>
          <a:xfrm>
            <a:off x="628084" y="3510892"/>
            <a:ext cx="20781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How is varying the 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FREIGHT RATE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for each of the routes we operate in?</a:t>
            </a:r>
          </a:p>
        </p:txBody>
      </p:sp>
      <p:pic>
        <p:nvPicPr>
          <p:cNvPr id="35" name="Imagem 34" descr="Imagem em preto e branco&#10;&#10;Descrição gerada automaticamente">
            <a:extLst>
              <a:ext uri="{FF2B5EF4-FFF2-40B4-BE49-F238E27FC236}">
                <a16:creationId xmlns:a16="http://schemas.microsoft.com/office/drawing/2014/main" id="{C6D89877-A146-4D16-810A-E69A7BA6E37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7987" y="5273915"/>
            <a:ext cx="1016026" cy="1016026"/>
          </a:xfrm>
          <a:prstGeom prst="rect">
            <a:avLst/>
          </a:prstGeom>
        </p:spPr>
      </p:pic>
      <p:cxnSp>
        <p:nvCxnSpPr>
          <p:cNvPr id="37" name="Conector: Angulado 36">
            <a:extLst>
              <a:ext uri="{FF2B5EF4-FFF2-40B4-BE49-F238E27FC236}">
                <a16:creationId xmlns:a16="http://schemas.microsoft.com/office/drawing/2014/main" id="{5A08E71C-1437-4D22-BB30-19CB2BAD6A70}"/>
              </a:ext>
            </a:extLst>
          </p:cNvPr>
          <p:cNvCxnSpPr>
            <a:cxnSpLocks/>
          </p:cNvCxnSpPr>
          <p:nvPr/>
        </p:nvCxnSpPr>
        <p:spPr>
          <a:xfrm rot="10800000">
            <a:off x="2521529" y="5449458"/>
            <a:ext cx="3408216" cy="894349"/>
          </a:xfrm>
          <a:prstGeom prst="bentConnector3">
            <a:avLst>
              <a:gd name="adj1" fmla="val 6138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tângulo 39">
            <a:extLst>
              <a:ext uri="{FF2B5EF4-FFF2-40B4-BE49-F238E27FC236}">
                <a16:creationId xmlns:a16="http://schemas.microsoft.com/office/drawing/2014/main" id="{CF36D563-C2C8-479A-A82F-95E834E73BA4}"/>
              </a:ext>
            </a:extLst>
          </p:cNvPr>
          <p:cNvSpPr/>
          <p:nvPr/>
        </p:nvSpPr>
        <p:spPr>
          <a:xfrm>
            <a:off x="628084" y="5033733"/>
            <a:ext cx="2142825" cy="6142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000"/>
              </a:lnSpc>
            </a:pPr>
            <a:r>
              <a:rPr lang="en-US" sz="2500" b="1" dirty="0">
                <a:solidFill>
                  <a:srgbClr val="1C1C1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Region and route mix </a:t>
            </a:r>
          </a:p>
        </p:txBody>
      </p:sp>
      <p:sp>
        <p:nvSpPr>
          <p:cNvPr id="47" name="Retângulo 46">
            <a:extLst>
              <a:ext uri="{FF2B5EF4-FFF2-40B4-BE49-F238E27FC236}">
                <a16:creationId xmlns:a16="http://schemas.microsoft.com/office/drawing/2014/main" id="{2A4FFDD3-1AE8-4D8F-A87E-F115A3150865}"/>
              </a:ext>
            </a:extLst>
          </p:cNvPr>
          <p:cNvSpPr/>
          <p:nvPr/>
        </p:nvSpPr>
        <p:spPr>
          <a:xfrm>
            <a:off x="628084" y="5587159"/>
            <a:ext cx="20161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Our cost per trip varies according to the routes used and the </a:t>
            </a:r>
          </a:p>
          <a:p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DISTANCE TRAVELLED</a:t>
            </a:r>
          </a:p>
        </p:txBody>
      </p:sp>
      <p:pic>
        <p:nvPicPr>
          <p:cNvPr id="57" name="Imagem 56">
            <a:extLst>
              <a:ext uri="{FF2B5EF4-FFF2-40B4-BE49-F238E27FC236}">
                <a16:creationId xmlns:a16="http://schemas.microsoft.com/office/drawing/2014/main" id="{4751B4FA-E417-4236-A7CB-FF8AF9100E3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6565" y="1732427"/>
            <a:ext cx="1239387" cy="1239387"/>
          </a:xfrm>
          <a:prstGeom prst="rect">
            <a:avLst/>
          </a:prstGeom>
        </p:spPr>
      </p:pic>
      <p:cxnSp>
        <p:nvCxnSpPr>
          <p:cNvPr id="59" name="Conector: Angulado 58">
            <a:extLst>
              <a:ext uri="{FF2B5EF4-FFF2-40B4-BE49-F238E27FC236}">
                <a16:creationId xmlns:a16="http://schemas.microsoft.com/office/drawing/2014/main" id="{7190A5E6-7C64-4E80-BBFE-D8FAD2506CEB}"/>
              </a:ext>
            </a:extLst>
          </p:cNvPr>
          <p:cNvCxnSpPr/>
          <p:nvPr/>
        </p:nvCxnSpPr>
        <p:spPr>
          <a:xfrm flipV="1">
            <a:off x="7620000" y="1499373"/>
            <a:ext cx="1468582" cy="617462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CaixaDeTexto 59">
            <a:extLst>
              <a:ext uri="{FF2B5EF4-FFF2-40B4-BE49-F238E27FC236}">
                <a16:creationId xmlns:a16="http://schemas.microsoft.com/office/drawing/2014/main" id="{86026304-FE34-4B14-92FF-05586B214DB5}"/>
              </a:ext>
            </a:extLst>
          </p:cNvPr>
          <p:cNvSpPr txBox="1"/>
          <p:nvPr/>
        </p:nvSpPr>
        <p:spPr>
          <a:xfrm>
            <a:off x="9088582" y="1234825"/>
            <a:ext cx="2127442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b="1" dirty="0">
                <a:solidFill>
                  <a:srgbClr val="1C1C1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Truck Profile</a:t>
            </a:r>
            <a:endParaRPr lang="en-US" sz="2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" name="Retângulo 60">
            <a:extLst>
              <a:ext uri="{FF2B5EF4-FFF2-40B4-BE49-F238E27FC236}">
                <a16:creationId xmlns:a16="http://schemas.microsoft.com/office/drawing/2014/main" id="{52C911D1-2102-48CB-84B8-E470F1B2C7CA}"/>
              </a:ext>
            </a:extLst>
          </p:cNvPr>
          <p:cNvSpPr/>
          <p:nvPr/>
        </p:nvSpPr>
        <p:spPr>
          <a:xfrm>
            <a:off x="9126275" y="1608280"/>
            <a:ext cx="224693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How is our 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MODAL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mix behaving? Tiny trucks, big trucks, ships, trains?</a:t>
            </a:r>
          </a:p>
        </p:txBody>
      </p:sp>
      <p:sp>
        <p:nvSpPr>
          <p:cNvPr id="62" name="CaixaDeTexto 61">
            <a:extLst>
              <a:ext uri="{FF2B5EF4-FFF2-40B4-BE49-F238E27FC236}">
                <a16:creationId xmlns:a16="http://schemas.microsoft.com/office/drawing/2014/main" id="{F9FFFE60-988B-4BBF-AC34-B29F92FC6785}"/>
              </a:ext>
            </a:extLst>
          </p:cNvPr>
          <p:cNvSpPr txBox="1"/>
          <p:nvPr/>
        </p:nvSpPr>
        <p:spPr>
          <a:xfrm>
            <a:off x="9197074" y="3634759"/>
            <a:ext cx="2464072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b="1" dirty="0">
                <a:solidFill>
                  <a:srgbClr val="1C1C1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Truck Capacity</a:t>
            </a:r>
            <a:endParaRPr lang="en-US" sz="2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8" name="Imagem 67">
            <a:extLst>
              <a:ext uri="{FF2B5EF4-FFF2-40B4-BE49-F238E27FC236}">
                <a16:creationId xmlns:a16="http://schemas.microsoft.com/office/drawing/2014/main" id="{3DC75395-5E35-42F1-9D9E-BD19E1D5FBF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334050" y="3668370"/>
            <a:ext cx="1110436" cy="1110436"/>
          </a:xfrm>
          <a:prstGeom prst="rect">
            <a:avLst/>
          </a:prstGeom>
        </p:spPr>
      </p:pic>
      <p:cxnSp>
        <p:nvCxnSpPr>
          <p:cNvPr id="70" name="Conector: Angulado 69">
            <a:extLst>
              <a:ext uri="{FF2B5EF4-FFF2-40B4-BE49-F238E27FC236}">
                <a16:creationId xmlns:a16="http://schemas.microsoft.com/office/drawing/2014/main" id="{04F81693-3D7F-4886-A117-AA6E15BA5E57}"/>
              </a:ext>
            </a:extLst>
          </p:cNvPr>
          <p:cNvCxnSpPr>
            <a:cxnSpLocks/>
            <a:endCxn id="62" idx="1"/>
          </p:cNvCxnSpPr>
          <p:nvPr/>
        </p:nvCxnSpPr>
        <p:spPr>
          <a:xfrm flipV="1">
            <a:off x="7867310" y="3873286"/>
            <a:ext cx="1329764" cy="385536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etângulo 70">
            <a:extLst>
              <a:ext uri="{FF2B5EF4-FFF2-40B4-BE49-F238E27FC236}">
                <a16:creationId xmlns:a16="http://schemas.microsoft.com/office/drawing/2014/main" id="{40DD919C-7BB3-4753-B63A-55A8A1256F82}"/>
              </a:ext>
            </a:extLst>
          </p:cNvPr>
          <p:cNvSpPr/>
          <p:nvPr/>
        </p:nvSpPr>
        <p:spPr>
          <a:xfrm>
            <a:off x="9177214" y="4006404"/>
            <a:ext cx="215177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Are we so flexible to our customers that we send a truck with only a few pallets? Are our trucks 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IDLE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? </a:t>
            </a:r>
          </a:p>
        </p:txBody>
      </p:sp>
    </p:spTree>
    <p:extLst>
      <p:ext uri="{BB962C8B-B14F-4D97-AF65-F5344CB8AC3E}">
        <p14:creationId xmlns:p14="http://schemas.microsoft.com/office/powerpoint/2010/main" val="9307497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 descr="Image result for OMO">
            <a:extLst>
              <a:ext uri="{FF2B5EF4-FFF2-40B4-BE49-F238E27FC236}">
                <a16:creationId xmlns:a16="http://schemas.microsoft.com/office/drawing/2014/main" id="{84A21100-5497-42C2-950B-212762A0E0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38" r="23709"/>
          <a:stretch/>
        </p:blipFill>
        <p:spPr bwMode="auto">
          <a:xfrm>
            <a:off x="7285801" y="2553307"/>
            <a:ext cx="1422939" cy="2009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sopas knorr">
            <a:extLst>
              <a:ext uri="{FF2B5EF4-FFF2-40B4-BE49-F238E27FC236}">
                <a16:creationId xmlns:a16="http://schemas.microsoft.com/office/drawing/2014/main" id="{6A0861BB-C2AA-4712-B0D2-DA78F320AC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78553">
            <a:off x="2373162" y="2337721"/>
            <a:ext cx="1225381" cy="150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maionese hellmann's">
            <a:extLst>
              <a:ext uri="{FF2B5EF4-FFF2-40B4-BE49-F238E27FC236}">
                <a16:creationId xmlns:a16="http://schemas.microsoft.com/office/drawing/2014/main" id="{DE797AE0-A36C-4804-BCAF-6D347F2E39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774"/>
          <a:stretch/>
        </p:blipFill>
        <p:spPr bwMode="auto">
          <a:xfrm>
            <a:off x="1461361" y="1909777"/>
            <a:ext cx="1156015" cy="1623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1FEF405-C4F2-4B06-A093-B603D81EA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7755"/>
            <a:ext cx="12192000" cy="927652"/>
          </a:xfrm>
          <a:solidFill>
            <a:schemeClr val="accent1"/>
          </a:solidFill>
        </p:spPr>
        <p:txBody>
          <a:bodyPr>
            <a:normAutofit fontScale="90000"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Century Gothic" panose="020B0502020202020204" pitchFamily="34" charset="0"/>
              </a:rPr>
              <a:t>We need to understand how each of our businesses operate logistically to drive better decisions to each category</a:t>
            </a:r>
            <a:endParaRPr lang="en-US" sz="3200" b="1" dirty="0">
              <a:solidFill>
                <a:schemeClr val="bg1"/>
              </a:solidFill>
            </a:endParaRPr>
          </a:p>
        </p:txBody>
      </p:sp>
      <p:pic>
        <p:nvPicPr>
          <p:cNvPr id="3" name="Imagem 2" descr="Uma imagem contendo quarto&#10;&#10;Descrição gerada automaticamente">
            <a:extLst>
              <a:ext uri="{FF2B5EF4-FFF2-40B4-BE49-F238E27FC236}">
                <a16:creationId xmlns:a16="http://schemas.microsoft.com/office/drawing/2014/main" id="{1B186144-862C-4E4D-BA65-D7BF4AFD5DE3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3246" y="5132237"/>
            <a:ext cx="1602899" cy="1649360"/>
          </a:xfrm>
          <a:prstGeom prst="rect">
            <a:avLst/>
          </a:prstGeom>
          <a:effectLst/>
        </p:spPr>
      </p:pic>
      <p:sp>
        <p:nvSpPr>
          <p:cNvPr id="26" name="CaixaDeTexto 16">
            <a:extLst>
              <a:ext uri="{FF2B5EF4-FFF2-40B4-BE49-F238E27FC236}">
                <a16:creationId xmlns:a16="http://schemas.microsoft.com/office/drawing/2014/main" id="{EB734079-43FD-4B64-93E0-D44BA0B4D7F1}"/>
              </a:ext>
            </a:extLst>
          </p:cNvPr>
          <p:cNvSpPr txBox="1"/>
          <p:nvPr/>
        </p:nvSpPr>
        <p:spPr>
          <a:xfrm>
            <a:off x="1894054" y="4719795"/>
            <a:ext cx="1324402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b="1" dirty="0">
                <a:solidFill>
                  <a:srgbClr val="1C1C1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FOODS</a:t>
            </a:r>
            <a:endParaRPr lang="en-US" sz="2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CaixaDeTexto 16">
            <a:extLst>
              <a:ext uri="{FF2B5EF4-FFF2-40B4-BE49-F238E27FC236}">
                <a16:creationId xmlns:a16="http://schemas.microsoft.com/office/drawing/2014/main" id="{E60539CC-EF2E-4523-AA8D-D8E8F0CBE7F7}"/>
              </a:ext>
            </a:extLst>
          </p:cNvPr>
          <p:cNvSpPr txBox="1"/>
          <p:nvPr/>
        </p:nvSpPr>
        <p:spPr>
          <a:xfrm>
            <a:off x="8048336" y="4719795"/>
            <a:ext cx="214193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b="1" dirty="0">
                <a:solidFill>
                  <a:srgbClr val="1C1C1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HOME CARE</a:t>
            </a:r>
            <a:endParaRPr lang="en-US" sz="2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CaixaDeTexto 21">
            <a:extLst>
              <a:ext uri="{FF2B5EF4-FFF2-40B4-BE49-F238E27FC236}">
                <a16:creationId xmlns:a16="http://schemas.microsoft.com/office/drawing/2014/main" id="{D91788BF-EAF6-4BFE-AB25-BA209BF68D02}"/>
              </a:ext>
            </a:extLst>
          </p:cNvPr>
          <p:cNvSpPr txBox="1"/>
          <p:nvPr/>
        </p:nvSpPr>
        <p:spPr>
          <a:xfrm>
            <a:off x="1184435" y="5185404"/>
            <a:ext cx="1602899" cy="584775"/>
          </a:xfrm>
          <a:custGeom>
            <a:avLst/>
            <a:gdLst>
              <a:gd name="connsiteX0" fmla="*/ 0 w 1602899"/>
              <a:gd name="connsiteY0" fmla="*/ 0 h 584775"/>
              <a:gd name="connsiteX1" fmla="*/ 550329 w 1602899"/>
              <a:gd name="connsiteY1" fmla="*/ 0 h 584775"/>
              <a:gd name="connsiteX2" fmla="*/ 1036541 w 1602899"/>
              <a:gd name="connsiteY2" fmla="*/ 0 h 584775"/>
              <a:gd name="connsiteX3" fmla="*/ 1602899 w 1602899"/>
              <a:gd name="connsiteY3" fmla="*/ 0 h 584775"/>
              <a:gd name="connsiteX4" fmla="*/ 1602899 w 1602899"/>
              <a:gd name="connsiteY4" fmla="*/ 584775 h 584775"/>
              <a:gd name="connsiteX5" fmla="*/ 1116686 w 1602899"/>
              <a:gd name="connsiteY5" fmla="*/ 584775 h 584775"/>
              <a:gd name="connsiteX6" fmla="*/ 550329 w 1602899"/>
              <a:gd name="connsiteY6" fmla="*/ 584775 h 584775"/>
              <a:gd name="connsiteX7" fmla="*/ 0 w 1602899"/>
              <a:gd name="connsiteY7" fmla="*/ 584775 h 584775"/>
              <a:gd name="connsiteX8" fmla="*/ 0 w 1602899"/>
              <a:gd name="connsiteY8" fmla="*/ 0 h 584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02899" h="584775" fill="none" extrusionOk="0">
                <a:moveTo>
                  <a:pt x="0" y="0"/>
                </a:moveTo>
                <a:cubicBezTo>
                  <a:pt x="267909" y="-680"/>
                  <a:pt x="299359" y="64589"/>
                  <a:pt x="550329" y="0"/>
                </a:cubicBezTo>
                <a:cubicBezTo>
                  <a:pt x="801299" y="-64589"/>
                  <a:pt x="801751" y="17744"/>
                  <a:pt x="1036541" y="0"/>
                </a:cubicBezTo>
                <a:cubicBezTo>
                  <a:pt x="1271331" y="-17744"/>
                  <a:pt x="1453141" y="40617"/>
                  <a:pt x="1602899" y="0"/>
                </a:cubicBezTo>
                <a:cubicBezTo>
                  <a:pt x="1640564" y="150419"/>
                  <a:pt x="1561104" y="391007"/>
                  <a:pt x="1602899" y="584775"/>
                </a:cubicBezTo>
                <a:cubicBezTo>
                  <a:pt x="1457946" y="631625"/>
                  <a:pt x="1273488" y="563682"/>
                  <a:pt x="1116686" y="584775"/>
                </a:cubicBezTo>
                <a:cubicBezTo>
                  <a:pt x="959884" y="605868"/>
                  <a:pt x="705906" y="548858"/>
                  <a:pt x="550329" y="584775"/>
                </a:cubicBezTo>
                <a:cubicBezTo>
                  <a:pt x="394752" y="620692"/>
                  <a:pt x="129931" y="578259"/>
                  <a:pt x="0" y="584775"/>
                </a:cubicBezTo>
                <a:cubicBezTo>
                  <a:pt x="-59365" y="349850"/>
                  <a:pt x="69385" y="216519"/>
                  <a:pt x="0" y="0"/>
                </a:cubicBezTo>
                <a:close/>
              </a:path>
              <a:path w="1602899" h="584775" stroke="0" extrusionOk="0">
                <a:moveTo>
                  <a:pt x="0" y="0"/>
                </a:moveTo>
                <a:cubicBezTo>
                  <a:pt x="107001" y="-52351"/>
                  <a:pt x="261995" y="1210"/>
                  <a:pt x="502242" y="0"/>
                </a:cubicBezTo>
                <a:cubicBezTo>
                  <a:pt x="742489" y="-1210"/>
                  <a:pt x="918081" y="1597"/>
                  <a:pt x="1052570" y="0"/>
                </a:cubicBezTo>
                <a:cubicBezTo>
                  <a:pt x="1187059" y="-1597"/>
                  <a:pt x="1491369" y="2180"/>
                  <a:pt x="1602899" y="0"/>
                </a:cubicBezTo>
                <a:cubicBezTo>
                  <a:pt x="1664245" y="255282"/>
                  <a:pt x="1576300" y="388698"/>
                  <a:pt x="1602899" y="584775"/>
                </a:cubicBezTo>
                <a:cubicBezTo>
                  <a:pt x="1356264" y="643772"/>
                  <a:pt x="1205011" y="528813"/>
                  <a:pt x="1036541" y="584775"/>
                </a:cubicBezTo>
                <a:cubicBezTo>
                  <a:pt x="868071" y="640737"/>
                  <a:pt x="690796" y="548733"/>
                  <a:pt x="486213" y="584775"/>
                </a:cubicBezTo>
                <a:cubicBezTo>
                  <a:pt x="281630" y="620817"/>
                  <a:pt x="156926" y="559247"/>
                  <a:pt x="0" y="584775"/>
                </a:cubicBezTo>
                <a:cubicBezTo>
                  <a:pt x="-54676" y="413358"/>
                  <a:pt x="49563" y="220587"/>
                  <a:pt x="0" y="0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3597573597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algn="ctr"/>
            <a:r>
              <a:rPr lang="pt-BR" sz="1600" dirty="0">
                <a:solidFill>
                  <a:srgbClr val="C00000"/>
                </a:solidFill>
                <a:latin typeface="Rockwell Nova Extra Bold" panose="020B0604020202020204" pitchFamily="18" charset="0"/>
              </a:rPr>
              <a:t>H</a:t>
            </a:r>
            <a:r>
              <a:rPr lang="en-US" sz="1600" dirty="0">
                <a:solidFill>
                  <a:srgbClr val="C00000"/>
                </a:solidFill>
                <a:latin typeface="Rockwell Nova Extra Bold" panose="020B0604020202020204" pitchFamily="18" charset="0"/>
              </a:rPr>
              <a:t>IGH PICKING</a:t>
            </a:r>
          </a:p>
        </p:txBody>
      </p:sp>
      <p:sp>
        <p:nvSpPr>
          <p:cNvPr id="30" name="CaixaDeTexto 16">
            <a:extLst>
              <a:ext uri="{FF2B5EF4-FFF2-40B4-BE49-F238E27FC236}">
                <a16:creationId xmlns:a16="http://schemas.microsoft.com/office/drawing/2014/main" id="{3BCB7FE1-B6FC-49A5-9B10-BFE9A9838B41}"/>
              </a:ext>
            </a:extLst>
          </p:cNvPr>
          <p:cNvSpPr txBox="1"/>
          <p:nvPr/>
        </p:nvSpPr>
        <p:spPr>
          <a:xfrm>
            <a:off x="2336471" y="1104934"/>
            <a:ext cx="724029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>
                <a:solidFill>
                  <a:srgbClr val="1C1C1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have extremes when looking at how we operate different categories in our portfolio</a:t>
            </a:r>
            <a:endParaRPr lang="en-US" sz="2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CaixaDeTexto 21">
            <a:extLst>
              <a:ext uri="{FF2B5EF4-FFF2-40B4-BE49-F238E27FC236}">
                <a16:creationId xmlns:a16="http://schemas.microsoft.com/office/drawing/2014/main" id="{3FFECD0C-E124-42FF-AD62-22279601EFB8}"/>
              </a:ext>
            </a:extLst>
          </p:cNvPr>
          <p:cNvSpPr txBox="1"/>
          <p:nvPr/>
        </p:nvSpPr>
        <p:spPr>
          <a:xfrm>
            <a:off x="2614674" y="5316037"/>
            <a:ext cx="1552473" cy="584775"/>
          </a:xfrm>
          <a:solidFill>
            <a:schemeClr val="bg1"/>
          </a:solidFill>
          <a:ln w="28575">
            <a:solidFill>
              <a:srgbClr val="C00000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600">
                <a:solidFill>
                  <a:srgbClr val="C00000"/>
                </a:solidFill>
                <a:latin typeface="Rockwell Nova Extra Bold" panose="020B0604020202020204" pitchFamily="18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LOW WEIGHT</a:t>
            </a:r>
          </a:p>
        </p:txBody>
      </p:sp>
      <p:sp>
        <p:nvSpPr>
          <p:cNvPr id="34" name="CaixaDeTexto 21">
            <a:extLst>
              <a:ext uri="{FF2B5EF4-FFF2-40B4-BE49-F238E27FC236}">
                <a16:creationId xmlns:a16="http://schemas.microsoft.com/office/drawing/2014/main" id="{D8E8CD9E-6171-47A1-A51F-8EB03F2B194D}"/>
              </a:ext>
            </a:extLst>
          </p:cNvPr>
          <p:cNvSpPr txBox="1"/>
          <p:nvPr/>
        </p:nvSpPr>
        <p:spPr>
          <a:xfrm>
            <a:off x="1488861" y="5861310"/>
            <a:ext cx="1552473" cy="584775"/>
          </a:xfrm>
          <a:custGeom>
            <a:avLst/>
            <a:gdLst>
              <a:gd name="connsiteX0" fmla="*/ 0 w 1552473"/>
              <a:gd name="connsiteY0" fmla="*/ 0 h 584775"/>
              <a:gd name="connsiteX1" fmla="*/ 517491 w 1552473"/>
              <a:gd name="connsiteY1" fmla="*/ 0 h 584775"/>
              <a:gd name="connsiteX2" fmla="*/ 1066031 w 1552473"/>
              <a:gd name="connsiteY2" fmla="*/ 0 h 584775"/>
              <a:gd name="connsiteX3" fmla="*/ 1552473 w 1552473"/>
              <a:gd name="connsiteY3" fmla="*/ 0 h 584775"/>
              <a:gd name="connsiteX4" fmla="*/ 1552473 w 1552473"/>
              <a:gd name="connsiteY4" fmla="*/ 584775 h 584775"/>
              <a:gd name="connsiteX5" fmla="*/ 1034982 w 1552473"/>
              <a:gd name="connsiteY5" fmla="*/ 584775 h 584775"/>
              <a:gd name="connsiteX6" fmla="*/ 501966 w 1552473"/>
              <a:gd name="connsiteY6" fmla="*/ 584775 h 584775"/>
              <a:gd name="connsiteX7" fmla="*/ 0 w 1552473"/>
              <a:gd name="connsiteY7" fmla="*/ 584775 h 584775"/>
              <a:gd name="connsiteX8" fmla="*/ 0 w 1552473"/>
              <a:gd name="connsiteY8" fmla="*/ 0 h 584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2473" h="584775" fill="none" extrusionOk="0">
                <a:moveTo>
                  <a:pt x="0" y="0"/>
                </a:moveTo>
                <a:cubicBezTo>
                  <a:pt x="172901" y="-60261"/>
                  <a:pt x="320794" y="26485"/>
                  <a:pt x="517491" y="0"/>
                </a:cubicBezTo>
                <a:cubicBezTo>
                  <a:pt x="714188" y="-26485"/>
                  <a:pt x="880695" y="62222"/>
                  <a:pt x="1066031" y="0"/>
                </a:cubicBezTo>
                <a:cubicBezTo>
                  <a:pt x="1251367" y="-62222"/>
                  <a:pt x="1402752" y="1465"/>
                  <a:pt x="1552473" y="0"/>
                </a:cubicBezTo>
                <a:cubicBezTo>
                  <a:pt x="1615791" y="291133"/>
                  <a:pt x="1522744" y="312127"/>
                  <a:pt x="1552473" y="584775"/>
                </a:cubicBezTo>
                <a:cubicBezTo>
                  <a:pt x="1407553" y="626121"/>
                  <a:pt x="1162849" y="524246"/>
                  <a:pt x="1034982" y="584775"/>
                </a:cubicBezTo>
                <a:cubicBezTo>
                  <a:pt x="907115" y="645304"/>
                  <a:pt x="671491" y="580517"/>
                  <a:pt x="501966" y="584775"/>
                </a:cubicBezTo>
                <a:cubicBezTo>
                  <a:pt x="332441" y="589033"/>
                  <a:pt x="194723" y="559924"/>
                  <a:pt x="0" y="584775"/>
                </a:cubicBezTo>
                <a:cubicBezTo>
                  <a:pt x="-7675" y="448991"/>
                  <a:pt x="37109" y="161334"/>
                  <a:pt x="0" y="0"/>
                </a:cubicBezTo>
                <a:close/>
              </a:path>
              <a:path w="1552473" h="584775" stroke="0" extrusionOk="0">
                <a:moveTo>
                  <a:pt x="0" y="0"/>
                </a:moveTo>
                <a:cubicBezTo>
                  <a:pt x="118711" y="-18832"/>
                  <a:pt x="356049" y="18268"/>
                  <a:pt x="517491" y="0"/>
                </a:cubicBezTo>
                <a:cubicBezTo>
                  <a:pt x="678933" y="-18268"/>
                  <a:pt x="875963" y="2559"/>
                  <a:pt x="1019457" y="0"/>
                </a:cubicBezTo>
                <a:cubicBezTo>
                  <a:pt x="1162951" y="-2559"/>
                  <a:pt x="1415290" y="30976"/>
                  <a:pt x="1552473" y="0"/>
                </a:cubicBezTo>
                <a:cubicBezTo>
                  <a:pt x="1554359" y="175188"/>
                  <a:pt x="1541078" y="315256"/>
                  <a:pt x="1552473" y="584775"/>
                </a:cubicBezTo>
                <a:cubicBezTo>
                  <a:pt x="1313066" y="596064"/>
                  <a:pt x="1152576" y="533087"/>
                  <a:pt x="1019457" y="584775"/>
                </a:cubicBezTo>
                <a:cubicBezTo>
                  <a:pt x="886338" y="636463"/>
                  <a:pt x="646657" y="531332"/>
                  <a:pt x="517491" y="584775"/>
                </a:cubicBezTo>
                <a:cubicBezTo>
                  <a:pt x="388325" y="638218"/>
                  <a:pt x="154325" y="524492"/>
                  <a:pt x="0" y="584775"/>
                </a:cubicBezTo>
                <a:cubicBezTo>
                  <a:pt x="-61268" y="456382"/>
                  <a:pt x="11306" y="133517"/>
                  <a:pt x="0" y="0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4053367119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600">
                <a:solidFill>
                  <a:srgbClr val="C00000"/>
                </a:solidFill>
                <a:latin typeface="Rockwell Nova Extra Bold" panose="020B0604020202020204" pitchFamily="18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LOW DENSITY</a:t>
            </a:r>
          </a:p>
        </p:txBody>
      </p:sp>
      <p:sp>
        <p:nvSpPr>
          <p:cNvPr id="36" name="CaixaDeTexto 21">
            <a:extLst>
              <a:ext uri="{FF2B5EF4-FFF2-40B4-BE49-F238E27FC236}">
                <a16:creationId xmlns:a16="http://schemas.microsoft.com/office/drawing/2014/main" id="{39440985-2581-4BAC-9EF6-BCF3778F6CDB}"/>
              </a:ext>
            </a:extLst>
          </p:cNvPr>
          <p:cNvSpPr txBox="1"/>
          <p:nvPr/>
        </p:nvSpPr>
        <p:spPr>
          <a:xfrm>
            <a:off x="7607326" y="5325719"/>
            <a:ext cx="1602899" cy="584775"/>
          </a:xfrm>
          <a:custGeom>
            <a:avLst/>
            <a:gdLst>
              <a:gd name="connsiteX0" fmla="*/ 0 w 1602899"/>
              <a:gd name="connsiteY0" fmla="*/ 0 h 584775"/>
              <a:gd name="connsiteX1" fmla="*/ 550329 w 1602899"/>
              <a:gd name="connsiteY1" fmla="*/ 0 h 584775"/>
              <a:gd name="connsiteX2" fmla="*/ 1036541 w 1602899"/>
              <a:gd name="connsiteY2" fmla="*/ 0 h 584775"/>
              <a:gd name="connsiteX3" fmla="*/ 1602899 w 1602899"/>
              <a:gd name="connsiteY3" fmla="*/ 0 h 584775"/>
              <a:gd name="connsiteX4" fmla="*/ 1602899 w 1602899"/>
              <a:gd name="connsiteY4" fmla="*/ 584775 h 584775"/>
              <a:gd name="connsiteX5" fmla="*/ 1116686 w 1602899"/>
              <a:gd name="connsiteY5" fmla="*/ 584775 h 584775"/>
              <a:gd name="connsiteX6" fmla="*/ 550329 w 1602899"/>
              <a:gd name="connsiteY6" fmla="*/ 584775 h 584775"/>
              <a:gd name="connsiteX7" fmla="*/ 0 w 1602899"/>
              <a:gd name="connsiteY7" fmla="*/ 584775 h 584775"/>
              <a:gd name="connsiteX8" fmla="*/ 0 w 1602899"/>
              <a:gd name="connsiteY8" fmla="*/ 0 h 584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02899" h="584775" fill="none" extrusionOk="0">
                <a:moveTo>
                  <a:pt x="0" y="0"/>
                </a:moveTo>
                <a:cubicBezTo>
                  <a:pt x="267909" y="-680"/>
                  <a:pt x="299359" y="64589"/>
                  <a:pt x="550329" y="0"/>
                </a:cubicBezTo>
                <a:cubicBezTo>
                  <a:pt x="801299" y="-64589"/>
                  <a:pt x="801751" y="17744"/>
                  <a:pt x="1036541" y="0"/>
                </a:cubicBezTo>
                <a:cubicBezTo>
                  <a:pt x="1271331" y="-17744"/>
                  <a:pt x="1453141" y="40617"/>
                  <a:pt x="1602899" y="0"/>
                </a:cubicBezTo>
                <a:cubicBezTo>
                  <a:pt x="1640564" y="150419"/>
                  <a:pt x="1561104" y="391007"/>
                  <a:pt x="1602899" y="584775"/>
                </a:cubicBezTo>
                <a:cubicBezTo>
                  <a:pt x="1457946" y="631625"/>
                  <a:pt x="1273488" y="563682"/>
                  <a:pt x="1116686" y="584775"/>
                </a:cubicBezTo>
                <a:cubicBezTo>
                  <a:pt x="959884" y="605868"/>
                  <a:pt x="705906" y="548858"/>
                  <a:pt x="550329" y="584775"/>
                </a:cubicBezTo>
                <a:cubicBezTo>
                  <a:pt x="394752" y="620692"/>
                  <a:pt x="129931" y="578259"/>
                  <a:pt x="0" y="584775"/>
                </a:cubicBezTo>
                <a:cubicBezTo>
                  <a:pt x="-59365" y="349850"/>
                  <a:pt x="69385" y="216519"/>
                  <a:pt x="0" y="0"/>
                </a:cubicBezTo>
                <a:close/>
              </a:path>
              <a:path w="1602899" h="584775" stroke="0" extrusionOk="0">
                <a:moveTo>
                  <a:pt x="0" y="0"/>
                </a:moveTo>
                <a:cubicBezTo>
                  <a:pt x="107001" y="-52351"/>
                  <a:pt x="261995" y="1210"/>
                  <a:pt x="502242" y="0"/>
                </a:cubicBezTo>
                <a:cubicBezTo>
                  <a:pt x="742489" y="-1210"/>
                  <a:pt x="918081" y="1597"/>
                  <a:pt x="1052570" y="0"/>
                </a:cubicBezTo>
                <a:cubicBezTo>
                  <a:pt x="1187059" y="-1597"/>
                  <a:pt x="1491369" y="2180"/>
                  <a:pt x="1602899" y="0"/>
                </a:cubicBezTo>
                <a:cubicBezTo>
                  <a:pt x="1664245" y="255282"/>
                  <a:pt x="1576300" y="388698"/>
                  <a:pt x="1602899" y="584775"/>
                </a:cubicBezTo>
                <a:cubicBezTo>
                  <a:pt x="1356264" y="643772"/>
                  <a:pt x="1205011" y="528813"/>
                  <a:pt x="1036541" y="584775"/>
                </a:cubicBezTo>
                <a:cubicBezTo>
                  <a:pt x="868071" y="640737"/>
                  <a:pt x="690796" y="548733"/>
                  <a:pt x="486213" y="584775"/>
                </a:cubicBezTo>
                <a:cubicBezTo>
                  <a:pt x="281630" y="620817"/>
                  <a:pt x="156926" y="559247"/>
                  <a:pt x="0" y="584775"/>
                </a:cubicBezTo>
                <a:cubicBezTo>
                  <a:pt x="-54676" y="413358"/>
                  <a:pt x="49563" y="220587"/>
                  <a:pt x="0" y="0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3597573597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algn="ctr"/>
            <a:r>
              <a:rPr lang="pt-BR" sz="1600" dirty="0">
                <a:solidFill>
                  <a:srgbClr val="C00000"/>
                </a:solidFill>
                <a:latin typeface="Rockwell Nova Extra Bold" panose="020B0604020202020204" pitchFamily="18" charset="0"/>
              </a:rPr>
              <a:t>LOW </a:t>
            </a:r>
            <a:r>
              <a:rPr lang="en-US" sz="1600" dirty="0">
                <a:solidFill>
                  <a:srgbClr val="C00000"/>
                </a:solidFill>
                <a:latin typeface="Rockwell Nova Extra Bold" panose="020B0604020202020204" pitchFamily="18" charset="0"/>
              </a:rPr>
              <a:t>PICKING</a:t>
            </a:r>
          </a:p>
        </p:txBody>
      </p:sp>
      <p:sp>
        <p:nvSpPr>
          <p:cNvPr id="38" name="CaixaDeTexto 21">
            <a:extLst>
              <a:ext uri="{FF2B5EF4-FFF2-40B4-BE49-F238E27FC236}">
                <a16:creationId xmlns:a16="http://schemas.microsoft.com/office/drawing/2014/main" id="{D63AF5E7-9B8D-4F11-9E08-5015C253EB7B}"/>
              </a:ext>
            </a:extLst>
          </p:cNvPr>
          <p:cNvSpPr txBox="1"/>
          <p:nvPr/>
        </p:nvSpPr>
        <p:spPr>
          <a:xfrm>
            <a:off x="8987139" y="5199277"/>
            <a:ext cx="1552473" cy="584775"/>
          </a:xfrm>
          <a:custGeom>
            <a:avLst/>
            <a:gdLst>
              <a:gd name="connsiteX0" fmla="*/ 0 w 1552473"/>
              <a:gd name="connsiteY0" fmla="*/ 0 h 584775"/>
              <a:gd name="connsiteX1" fmla="*/ 517491 w 1552473"/>
              <a:gd name="connsiteY1" fmla="*/ 0 h 584775"/>
              <a:gd name="connsiteX2" fmla="*/ 1066031 w 1552473"/>
              <a:gd name="connsiteY2" fmla="*/ 0 h 584775"/>
              <a:gd name="connsiteX3" fmla="*/ 1552473 w 1552473"/>
              <a:gd name="connsiteY3" fmla="*/ 0 h 584775"/>
              <a:gd name="connsiteX4" fmla="*/ 1552473 w 1552473"/>
              <a:gd name="connsiteY4" fmla="*/ 584775 h 584775"/>
              <a:gd name="connsiteX5" fmla="*/ 1034982 w 1552473"/>
              <a:gd name="connsiteY5" fmla="*/ 584775 h 584775"/>
              <a:gd name="connsiteX6" fmla="*/ 501966 w 1552473"/>
              <a:gd name="connsiteY6" fmla="*/ 584775 h 584775"/>
              <a:gd name="connsiteX7" fmla="*/ 0 w 1552473"/>
              <a:gd name="connsiteY7" fmla="*/ 584775 h 584775"/>
              <a:gd name="connsiteX8" fmla="*/ 0 w 1552473"/>
              <a:gd name="connsiteY8" fmla="*/ 0 h 584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2473" h="584775" fill="none" extrusionOk="0">
                <a:moveTo>
                  <a:pt x="0" y="0"/>
                </a:moveTo>
                <a:cubicBezTo>
                  <a:pt x="172901" y="-60261"/>
                  <a:pt x="320794" y="26485"/>
                  <a:pt x="517491" y="0"/>
                </a:cubicBezTo>
                <a:cubicBezTo>
                  <a:pt x="714188" y="-26485"/>
                  <a:pt x="880695" y="62222"/>
                  <a:pt x="1066031" y="0"/>
                </a:cubicBezTo>
                <a:cubicBezTo>
                  <a:pt x="1251367" y="-62222"/>
                  <a:pt x="1402752" y="1465"/>
                  <a:pt x="1552473" y="0"/>
                </a:cubicBezTo>
                <a:cubicBezTo>
                  <a:pt x="1615791" y="291133"/>
                  <a:pt x="1522744" y="312127"/>
                  <a:pt x="1552473" y="584775"/>
                </a:cubicBezTo>
                <a:cubicBezTo>
                  <a:pt x="1407553" y="626121"/>
                  <a:pt x="1162849" y="524246"/>
                  <a:pt x="1034982" y="584775"/>
                </a:cubicBezTo>
                <a:cubicBezTo>
                  <a:pt x="907115" y="645304"/>
                  <a:pt x="671491" y="580517"/>
                  <a:pt x="501966" y="584775"/>
                </a:cubicBezTo>
                <a:cubicBezTo>
                  <a:pt x="332441" y="589033"/>
                  <a:pt x="194723" y="559924"/>
                  <a:pt x="0" y="584775"/>
                </a:cubicBezTo>
                <a:cubicBezTo>
                  <a:pt x="-7675" y="448991"/>
                  <a:pt x="37109" y="161334"/>
                  <a:pt x="0" y="0"/>
                </a:cubicBezTo>
                <a:close/>
              </a:path>
              <a:path w="1552473" h="584775" stroke="0" extrusionOk="0">
                <a:moveTo>
                  <a:pt x="0" y="0"/>
                </a:moveTo>
                <a:cubicBezTo>
                  <a:pt x="118711" y="-18832"/>
                  <a:pt x="356049" y="18268"/>
                  <a:pt x="517491" y="0"/>
                </a:cubicBezTo>
                <a:cubicBezTo>
                  <a:pt x="678933" y="-18268"/>
                  <a:pt x="875963" y="2559"/>
                  <a:pt x="1019457" y="0"/>
                </a:cubicBezTo>
                <a:cubicBezTo>
                  <a:pt x="1162951" y="-2559"/>
                  <a:pt x="1415290" y="30976"/>
                  <a:pt x="1552473" y="0"/>
                </a:cubicBezTo>
                <a:cubicBezTo>
                  <a:pt x="1554359" y="175188"/>
                  <a:pt x="1541078" y="315256"/>
                  <a:pt x="1552473" y="584775"/>
                </a:cubicBezTo>
                <a:cubicBezTo>
                  <a:pt x="1313066" y="596064"/>
                  <a:pt x="1152576" y="533087"/>
                  <a:pt x="1019457" y="584775"/>
                </a:cubicBezTo>
                <a:cubicBezTo>
                  <a:pt x="886338" y="636463"/>
                  <a:pt x="646657" y="531332"/>
                  <a:pt x="517491" y="584775"/>
                </a:cubicBezTo>
                <a:cubicBezTo>
                  <a:pt x="388325" y="638218"/>
                  <a:pt x="154325" y="524492"/>
                  <a:pt x="0" y="584775"/>
                </a:cubicBezTo>
                <a:cubicBezTo>
                  <a:pt x="-61268" y="456382"/>
                  <a:pt x="11306" y="133517"/>
                  <a:pt x="0" y="0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4053367119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600">
                <a:solidFill>
                  <a:srgbClr val="C00000"/>
                </a:solidFill>
                <a:latin typeface="Rockwell Nova Extra Bold" panose="020B0604020202020204" pitchFamily="18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HIGH WEIGHT</a:t>
            </a:r>
          </a:p>
        </p:txBody>
      </p:sp>
      <p:sp>
        <p:nvSpPr>
          <p:cNvPr id="39" name="CaixaDeTexto 21">
            <a:extLst>
              <a:ext uri="{FF2B5EF4-FFF2-40B4-BE49-F238E27FC236}">
                <a16:creationId xmlns:a16="http://schemas.microsoft.com/office/drawing/2014/main" id="{BC324CF5-1DAA-4B8F-9910-6195FA49D252}"/>
              </a:ext>
            </a:extLst>
          </p:cNvPr>
          <p:cNvSpPr txBox="1"/>
          <p:nvPr/>
        </p:nvSpPr>
        <p:spPr>
          <a:xfrm>
            <a:off x="8433988" y="5878826"/>
            <a:ext cx="1552473" cy="584775"/>
          </a:xfrm>
          <a:custGeom>
            <a:avLst/>
            <a:gdLst>
              <a:gd name="connsiteX0" fmla="*/ 0 w 1552473"/>
              <a:gd name="connsiteY0" fmla="*/ 0 h 584775"/>
              <a:gd name="connsiteX1" fmla="*/ 517491 w 1552473"/>
              <a:gd name="connsiteY1" fmla="*/ 0 h 584775"/>
              <a:gd name="connsiteX2" fmla="*/ 1066031 w 1552473"/>
              <a:gd name="connsiteY2" fmla="*/ 0 h 584775"/>
              <a:gd name="connsiteX3" fmla="*/ 1552473 w 1552473"/>
              <a:gd name="connsiteY3" fmla="*/ 0 h 584775"/>
              <a:gd name="connsiteX4" fmla="*/ 1552473 w 1552473"/>
              <a:gd name="connsiteY4" fmla="*/ 584775 h 584775"/>
              <a:gd name="connsiteX5" fmla="*/ 1034982 w 1552473"/>
              <a:gd name="connsiteY5" fmla="*/ 584775 h 584775"/>
              <a:gd name="connsiteX6" fmla="*/ 501966 w 1552473"/>
              <a:gd name="connsiteY6" fmla="*/ 584775 h 584775"/>
              <a:gd name="connsiteX7" fmla="*/ 0 w 1552473"/>
              <a:gd name="connsiteY7" fmla="*/ 584775 h 584775"/>
              <a:gd name="connsiteX8" fmla="*/ 0 w 1552473"/>
              <a:gd name="connsiteY8" fmla="*/ 0 h 584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2473" h="584775" fill="none" extrusionOk="0">
                <a:moveTo>
                  <a:pt x="0" y="0"/>
                </a:moveTo>
                <a:cubicBezTo>
                  <a:pt x="172901" y="-60261"/>
                  <a:pt x="320794" y="26485"/>
                  <a:pt x="517491" y="0"/>
                </a:cubicBezTo>
                <a:cubicBezTo>
                  <a:pt x="714188" y="-26485"/>
                  <a:pt x="880695" y="62222"/>
                  <a:pt x="1066031" y="0"/>
                </a:cubicBezTo>
                <a:cubicBezTo>
                  <a:pt x="1251367" y="-62222"/>
                  <a:pt x="1402752" y="1465"/>
                  <a:pt x="1552473" y="0"/>
                </a:cubicBezTo>
                <a:cubicBezTo>
                  <a:pt x="1615791" y="291133"/>
                  <a:pt x="1522744" y="312127"/>
                  <a:pt x="1552473" y="584775"/>
                </a:cubicBezTo>
                <a:cubicBezTo>
                  <a:pt x="1407553" y="626121"/>
                  <a:pt x="1162849" y="524246"/>
                  <a:pt x="1034982" y="584775"/>
                </a:cubicBezTo>
                <a:cubicBezTo>
                  <a:pt x="907115" y="645304"/>
                  <a:pt x="671491" y="580517"/>
                  <a:pt x="501966" y="584775"/>
                </a:cubicBezTo>
                <a:cubicBezTo>
                  <a:pt x="332441" y="589033"/>
                  <a:pt x="194723" y="559924"/>
                  <a:pt x="0" y="584775"/>
                </a:cubicBezTo>
                <a:cubicBezTo>
                  <a:pt x="-7675" y="448991"/>
                  <a:pt x="37109" y="161334"/>
                  <a:pt x="0" y="0"/>
                </a:cubicBezTo>
                <a:close/>
              </a:path>
              <a:path w="1552473" h="584775" stroke="0" extrusionOk="0">
                <a:moveTo>
                  <a:pt x="0" y="0"/>
                </a:moveTo>
                <a:cubicBezTo>
                  <a:pt x="118711" y="-18832"/>
                  <a:pt x="356049" y="18268"/>
                  <a:pt x="517491" y="0"/>
                </a:cubicBezTo>
                <a:cubicBezTo>
                  <a:pt x="678933" y="-18268"/>
                  <a:pt x="875963" y="2559"/>
                  <a:pt x="1019457" y="0"/>
                </a:cubicBezTo>
                <a:cubicBezTo>
                  <a:pt x="1162951" y="-2559"/>
                  <a:pt x="1415290" y="30976"/>
                  <a:pt x="1552473" y="0"/>
                </a:cubicBezTo>
                <a:cubicBezTo>
                  <a:pt x="1554359" y="175188"/>
                  <a:pt x="1541078" y="315256"/>
                  <a:pt x="1552473" y="584775"/>
                </a:cubicBezTo>
                <a:cubicBezTo>
                  <a:pt x="1313066" y="596064"/>
                  <a:pt x="1152576" y="533087"/>
                  <a:pt x="1019457" y="584775"/>
                </a:cubicBezTo>
                <a:cubicBezTo>
                  <a:pt x="886338" y="636463"/>
                  <a:pt x="646657" y="531332"/>
                  <a:pt x="517491" y="584775"/>
                </a:cubicBezTo>
                <a:cubicBezTo>
                  <a:pt x="388325" y="638218"/>
                  <a:pt x="154325" y="524492"/>
                  <a:pt x="0" y="584775"/>
                </a:cubicBezTo>
                <a:cubicBezTo>
                  <a:pt x="-61268" y="456382"/>
                  <a:pt x="11306" y="133517"/>
                  <a:pt x="0" y="0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4053367119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600">
                <a:solidFill>
                  <a:srgbClr val="C00000"/>
                </a:solidFill>
                <a:latin typeface="Rockwell Nova Extra Bold" panose="020B0604020202020204" pitchFamily="18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HIGH DENSITY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C0E0541-4CC1-489A-8FAE-47FE38B3538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7074" b="89711" l="3036" r="97154">
                        <a14:foregroundMark x1="5313" y1="26045" x2="5313" y2="26045"/>
                        <a14:foregroundMark x1="47818" y1="81672" x2="47818" y2="81672"/>
                        <a14:foregroundMark x1="48767" y1="87460" x2="48767" y2="87460"/>
                        <a14:foregroundMark x1="61101" y1="89389" x2="61101" y2="89389"/>
                        <a14:foregroundMark x1="84630" y1="64630" x2="84630" y2="64630"/>
                        <a14:foregroundMark x1="89753" y1="57235" x2="89753" y2="57235"/>
                        <a14:foregroundMark x1="92979" y1="52090" x2="92979" y2="52090"/>
                        <a14:foregroundMark x1="97533" y1="30225" x2="97533" y2="30225"/>
                        <a14:foregroundMark x1="63757" y1="7717" x2="63757" y2="7717"/>
                        <a14:foregroundMark x1="8729" y1="42444" x2="8729" y2="42444"/>
                        <a14:foregroundMark x1="4744" y1="60450" x2="4744" y2="60450"/>
                        <a14:foregroundMark x1="3036" y1="26367" x2="3036" y2="26367"/>
                        <a14:foregroundMark x1="80076" y1="46624" x2="80076" y2="46624"/>
                        <a14:foregroundMark x1="78558" y1="45338" x2="78558" y2="45338"/>
                        <a14:foregroundMark x1="77419" y1="41479" x2="77419" y2="41479"/>
                        <a14:foregroundMark x1="81973" y1="39871" x2="81973" y2="39871"/>
                        <a14:foregroundMark x1="88425" y1="43730" x2="88425" y2="43730"/>
                        <a14:foregroundMark x1="85958" y1="46945" x2="85958" y2="46945"/>
                        <a14:foregroundMark x1="75142" y1="45659" x2="75142" y2="456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76219" y="2985333"/>
            <a:ext cx="3048984" cy="1799306"/>
          </a:xfrm>
          <a:prstGeom prst="rect">
            <a:avLst/>
          </a:prstGeom>
        </p:spPr>
      </p:pic>
      <p:pic>
        <p:nvPicPr>
          <p:cNvPr id="1036" name="Picture 12" descr="Image result for cif">
            <a:extLst>
              <a:ext uri="{FF2B5EF4-FFF2-40B4-BE49-F238E27FC236}">
                <a16:creationId xmlns:a16="http://schemas.microsoft.com/office/drawing/2014/main" id="{C0EE8FD5-88AD-4BFB-91C3-4E67350120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1663" b="86825" l="25918" r="70842">
                        <a14:foregroundMark x1="31965" y1="48380" x2="31965" y2="48380"/>
                        <a14:foregroundMark x1="30022" y1="46220" x2="30022" y2="46220"/>
                        <a14:foregroundMark x1="29374" y1="43413" x2="29374" y2="43413"/>
                        <a14:foregroundMark x1="28942" y1="40605" x2="28942" y2="40605"/>
                        <a14:foregroundMark x1="28294" y1="37581" x2="28294" y2="37581"/>
                        <a14:foregroundMark x1="26998" y1="34125" x2="26998" y2="34125"/>
                        <a14:foregroundMark x1="26134" y1="30022" x2="26134" y2="30022"/>
                        <a14:foregroundMark x1="26998" y1="26134" x2="26998" y2="26134"/>
                        <a14:foregroundMark x1="29374" y1="24838" x2="29374" y2="24838"/>
                        <a14:foregroundMark x1="34341" y1="25054" x2="34341" y2="25054"/>
                        <a14:foregroundMark x1="42333" y1="25702" x2="42333" y2="25702"/>
                        <a14:foregroundMark x1="44492" y1="27430" x2="44492" y2="27430"/>
                        <a14:foregroundMark x1="44924" y1="30238" x2="44708" y2="30886"/>
                        <a14:foregroundMark x1="43629" y1="34341" x2="43629" y2="34341"/>
                        <a14:foregroundMark x1="43197" y1="38013" x2="43197" y2="38013"/>
                        <a14:foregroundMark x1="41901" y1="42117" x2="41901" y2="42117"/>
                        <a14:foregroundMark x1="41685" y1="46436" x2="41685" y2="46436"/>
                        <a14:foregroundMark x1="42981" y1="50972" x2="42981" y2="50972"/>
                        <a14:foregroundMark x1="43413" y1="55076" x2="43413" y2="55076"/>
                        <a14:foregroundMark x1="43413" y1="58531" x2="43413" y2="58531"/>
                        <a14:foregroundMark x1="26350" y1="71922" x2="26350" y2="71922"/>
                        <a14:foregroundMark x1="27862" y1="66523" x2="27862" y2="66523"/>
                        <a14:foregroundMark x1="28726" y1="62635" x2="28726" y2="62635"/>
                        <a14:foregroundMark x1="28726" y1="58531" x2="28942" y2="58099"/>
                        <a14:foregroundMark x1="28942" y1="55940" x2="28942" y2="55292"/>
                        <a14:foregroundMark x1="28942" y1="51188" x2="28942" y2="51188"/>
                        <a14:foregroundMark x1="26350" y1="60043" x2="26350" y2="60043"/>
                        <a14:foregroundMark x1="26566" y1="63499" x2="26566" y2="63499"/>
                        <a14:foregroundMark x1="27214" y1="68683" x2="27214" y2="68683"/>
                        <a14:foregroundMark x1="26566" y1="74082" x2="26566" y2="74082"/>
                        <a14:foregroundMark x1="26134" y1="76674" x2="26134" y2="76674"/>
                        <a14:foregroundMark x1="26350" y1="78402" x2="26350" y2="78402"/>
                        <a14:foregroundMark x1="26782" y1="79698" x2="26782" y2="79698"/>
                        <a14:foregroundMark x1="26566" y1="82073" x2="26566" y2="82073"/>
                        <a14:foregroundMark x1="28294" y1="85961" x2="28294" y2="85961"/>
                        <a14:foregroundMark x1="33693" y1="86825" x2="33693" y2="86825"/>
                        <a14:foregroundMark x1="40605" y1="87473" x2="40605" y2="87473"/>
                        <a14:foregroundMark x1="44276" y1="86177" x2="44276" y2="86177"/>
                        <a14:foregroundMark x1="44924" y1="82937" x2="44924" y2="82937"/>
                        <a14:foregroundMark x1="38661" y1="82937" x2="38661" y2="82937"/>
                        <a14:foregroundMark x1="31317" y1="83153" x2="31317" y2="83153"/>
                        <a14:foregroundMark x1="30238" y1="79914" x2="30238" y2="79914"/>
                        <a14:foregroundMark x1="28078" y1="81641" x2="28078" y2="81641"/>
                        <a14:foregroundMark x1="26566" y1="82721" x2="26566" y2="82721"/>
                        <a14:foregroundMark x1="26350" y1="84017" x2="26350" y2="84017"/>
                        <a14:foregroundMark x1="26566" y1="85961" x2="26566" y2="85961"/>
                        <a14:foregroundMark x1="45356" y1="79266" x2="45356" y2="79266"/>
                        <a14:foregroundMark x1="45356" y1="75810" x2="45356" y2="75810"/>
                        <a14:foregroundMark x1="45140" y1="71706" x2="45140" y2="71706"/>
                        <a14:foregroundMark x1="44924" y1="68467" x2="44924" y2="68467"/>
                        <a14:foregroundMark x1="44060" y1="62635" x2="44060" y2="62635"/>
                        <a14:foregroundMark x1="44276" y1="60259" x2="44276" y2="60259"/>
                        <a14:foregroundMark x1="44924" y1="65227" x2="44924" y2="65227"/>
                        <a14:foregroundMark x1="44276" y1="57235" x2="44276" y2="57235"/>
                        <a14:foregroundMark x1="43413" y1="52916" x2="43413" y2="52916"/>
                        <a14:foregroundMark x1="43413" y1="49244" x2="43413" y2="49244"/>
                        <a14:foregroundMark x1="42333" y1="44276" x2="42333" y2="44276"/>
                        <a14:foregroundMark x1="43413" y1="41253" x2="43413" y2="41253"/>
                        <a14:foregroundMark x1="33261" y1="37797" x2="33261" y2="37797"/>
                        <a14:foregroundMark x1="28726" y1="42765" x2="28726" y2="42765"/>
                        <a14:foregroundMark x1="28510" y1="38229" x2="28510" y2="38229"/>
                        <a14:foregroundMark x1="27646" y1="36069" x2="27646" y2="36069"/>
                        <a14:foregroundMark x1="27430" y1="31965" x2="27430" y2="31965"/>
                        <a14:foregroundMark x1="25918" y1="26782" x2="25918" y2="26782"/>
                        <a14:foregroundMark x1="27214" y1="22030" x2="27214" y2="22030"/>
                        <a14:foregroundMark x1="33045" y1="12095" x2="33045" y2="12095"/>
                        <a14:foregroundMark x1="38445" y1="32613" x2="38445" y2="32613"/>
                        <a14:foregroundMark x1="36069" y1="28510" x2="36069" y2="28510"/>
                        <a14:foregroundMark x1="36069" y1="33045" x2="36069" y2="33045"/>
                        <a14:foregroundMark x1="36069" y1="38877" x2="36069" y2="38877"/>
                        <a14:foregroundMark x1="39093" y1="36717" x2="39093" y2="36717"/>
                        <a14:foregroundMark x1="36069" y1="11663" x2="36069" y2="116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328" t="7955" r="51444" b="9296"/>
          <a:stretch/>
        </p:blipFill>
        <p:spPr bwMode="auto">
          <a:xfrm>
            <a:off x="8386836" y="3187519"/>
            <a:ext cx="465922" cy="1470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Image result for BRILHANTE">
            <a:extLst>
              <a:ext uri="{FF2B5EF4-FFF2-40B4-BE49-F238E27FC236}">
                <a16:creationId xmlns:a16="http://schemas.microsoft.com/office/drawing/2014/main" id="{D6523AFC-0E23-4411-ACDC-83CF15E3AB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36" t="3556" r="24648" b="3417"/>
          <a:stretch/>
        </p:blipFill>
        <p:spPr bwMode="auto">
          <a:xfrm>
            <a:off x="9295861" y="1760321"/>
            <a:ext cx="1536261" cy="2829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Image result for CONFORT">
            <a:extLst>
              <a:ext uri="{FF2B5EF4-FFF2-40B4-BE49-F238E27FC236}">
                <a16:creationId xmlns:a16="http://schemas.microsoft.com/office/drawing/2014/main" id="{D5F73AC3-2746-4ED2-9528-6A8EEAF6AF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4800" b="85600" l="35400" r="66800">
                        <a14:foregroundMark x1="48400" y1="14800" x2="48400" y2="14800"/>
                        <a14:foregroundMark x1="56600" y1="79600" x2="56600" y2="79600"/>
                        <a14:foregroundMark x1="39600" y1="81400" x2="39600" y2="81400"/>
                        <a14:foregroundMark x1="46000" y1="76800" x2="46000" y2="76800"/>
                        <a14:foregroundMark x1="45600" y1="85600" x2="45600" y2="85600"/>
                        <a14:foregroundMark x1="66800" y1="71600" x2="66800" y2="71600"/>
                        <a14:foregroundMark x1="35400" y1="71000" x2="35400" y2="71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577" t="10267" r="29538" b="10376"/>
          <a:stretch/>
        </p:blipFill>
        <p:spPr bwMode="auto">
          <a:xfrm>
            <a:off x="8828681" y="3013444"/>
            <a:ext cx="810173" cy="1653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Arrow: Left-Right 9">
            <a:extLst>
              <a:ext uri="{FF2B5EF4-FFF2-40B4-BE49-F238E27FC236}">
                <a16:creationId xmlns:a16="http://schemas.microsoft.com/office/drawing/2014/main" id="{8B39B5AD-148E-4686-BFBB-0910BA031817}"/>
              </a:ext>
            </a:extLst>
          </p:cNvPr>
          <p:cNvSpPr/>
          <p:nvPr/>
        </p:nvSpPr>
        <p:spPr>
          <a:xfrm>
            <a:off x="4874224" y="4633674"/>
            <a:ext cx="2164789" cy="632996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8870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 descr="Image result for OMO">
            <a:extLst>
              <a:ext uri="{FF2B5EF4-FFF2-40B4-BE49-F238E27FC236}">
                <a16:creationId xmlns:a16="http://schemas.microsoft.com/office/drawing/2014/main" id="{84A21100-5497-42C2-950B-212762A0E0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38" r="23709"/>
          <a:stretch/>
        </p:blipFill>
        <p:spPr bwMode="auto">
          <a:xfrm>
            <a:off x="7285801" y="2553307"/>
            <a:ext cx="1422939" cy="2009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sopas knorr">
            <a:extLst>
              <a:ext uri="{FF2B5EF4-FFF2-40B4-BE49-F238E27FC236}">
                <a16:creationId xmlns:a16="http://schemas.microsoft.com/office/drawing/2014/main" id="{6A0861BB-C2AA-4712-B0D2-DA78F320AC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78553">
            <a:off x="2373162" y="2337721"/>
            <a:ext cx="1225381" cy="150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maionese hellmann's">
            <a:extLst>
              <a:ext uri="{FF2B5EF4-FFF2-40B4-BE49-F238E27FC236}">
                <a16:creationId xmlns:a16="http://schemas.microsoft.com/office/drawing/2014/main" id="{DE797AE0-A36C-4804-BCAF-6D347F2E39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774"/>
          <a:stretch/>
        </p:blipFill>
        <p:spPr bwMode="auto">
          <a:xfrm>
            <a:off x="1461361" y="1909777"/>
            <a:ext cx="1156015" cy="1623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1FEF405-C4F2-4B06-A093-B603D81EA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7755"/>
            <a:ext cx="12192000" cy="927652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Century Gothic" panose="020B0502020202020204" pitchFamily="34" charset="0"/>
              </a:rPr>
              <a:t>Do we have tools for that today?</a:t>
            </a:r>
            <a:endParaRPr lang="en-US" sz="3200" b="1" dirty="0">
              <a:solidFill>
                <a:schemeClr val="bg1"/>
              </a:solidFill>
            </a:endParaRPr>
          </a:p>
        </p:txBody>
      </p:sp>
      <p:pic>
        <p:nvPicPr>
          <p:cNvPr id="3" name="Imagem 2" descr="Uma imagem contendo quarto&#10;&#10;Descrição gerada automaticamente">
            <a:extLst>
              <a:ext uri="{FF2B5EF4-FFF2-40B4-BE49-F238E27FC236}">
                <a16:creationId xmlns:a16="http://schemas.microsoft.com/office/drawing/2014/main" id="{1B186144-862C-4E4D-BA65-D7BF4AFD5DE3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3246" y="5132237"/>
            <a:ext cx="1602899" cy="1649360"/>
          </a:xfrm>
          <a:prstGeom prst="rect">
            <a:avLst/>
          </a:prstGeom>
          <a:effectLst/>
        </p:spPr>
      </p:pic>
      <p:sp>
        <p:nvSpPr>
          <p:cNvPr id="26" name="CaixaDeTexto 16">
            <a:extLst>
              <a:ext uri="{FF2B5EF4-FFF2-40B4-BE49-F238E27FC236}">
                <a16:creationId xmlns:a16="http://schemas.microsoft.com/office/drawing/2014/main" id="{EB734079-43FD-4B64-93E0-D44BA0B4D7F1}"/>
              </a:ext>
            </a:extLst>
          </p:cNvPr>
          <p:cNvSpPr txBox="1"/>
          <p:nvPr/>
        </p:nvSpPr>
        <p:spPr>
          <a:xfrm>
            <a:off x="1894054" y="4719795"/>
            <a:ext cx="1324402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b="1" dirty="0">
                <a:solidFill>
                  <a:srgbClr val="1C1C1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FOODS</a:t>
            </a:r>
            <a:endParaRPr lang="en-US" sz="2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CaixaDeTexto 16">
            <a:extLst>
              <a:ext uri="{FF2B5EF4-FFF2-40B4-BE49-F238E27FC236}">
                <a16:creationId xmlns:a16="http://schemas.microsoft.com/office/drawing/2014/main" id="{E60539CC-EF2E-4523-AA8D-D8E8F0CBE7F7}"/>
              </a:ext>
            </a:extLst>
          </p:cNvPr>
          <p:cNvSpPr txBox="1"/>
          <p:nvPr/>
        </p:nvSpPr>
        <p:spPr>
          <a:xfrm>
            <a:off x="8048336" y="4719795"/>
            <a:ext cx="214193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b="1" dirty="0">
                <a:solidFill>
                  <a:srgbClr val="1C1C1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HOME CARE</a:t>
            </a:r>
            <a:endParaRPr lang="en-US" sz="2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CaixaDeTexto 21">
            <a:extLst>
              <a:ext uri="{FF2B5EF4-FFF2-40B4-BE49-F238E27FC236}">
                <a16:creationId xmlns:a16="http://schemas.microsoft.com/office/drawing/2014/main" id="{D91788BF-EAF6-4BFE-AB25-BA209BF68D02}"/>
              </a:ext>
            </a:extLst>
          </p:cNvPr>
          <p:cNvSpPr txBox="1"/>
          <p:nvPr/>
        </p:nvSpPr>
        <p:spPr>
          <a:xfrm>
            <a:off x="1184435" y="5185404"/>
            <a:ext cx="1602899" cy="584775"/>
          </a:xfrm>
          <a:custGeom>
            <a:avLst/>
            <a:gdLst>
              <a:gd name="connsiteX0" fmla="*/ 0 w 1602899"/>
              <a:gd name="connsiteY0" fmla="*/ 0 h 584775"/>
              <a:gd name="connsiteX1" fmla="*/ 550329 w 1602899"/>
              <a:gd name="connsiteY1" fmla="*/ 0 h 584775"/>
              <a:gd name="connsiteX2" fmla="*/ 1036541 w 1602899"/>
              <a:gd name="connsiteY2" fmla="*/ 0 h 584775"/>
              <a:gd name="connsiteX3" fmla="*/ 1602899 w 1602899"/>
              <a:gd name="connsiteY3" fmla="*/ 0 h 584775"/>
              <a:gd name="connsiteX4" fmla="*/ 1602899 w 1602899"/>
              <a:gd name="connsiteY4" fmla="*/ 584775 h 584775"/>
              <a:gd name="connsiteX5" fmla="*/ 1116686 w 1602899"/>
              <a:gd name="connsiteY5" fmla="*/ 584775 h 584775"/>
              <a:gd name="connsiteX6" fmla="*/ 550329 w 1602899"/>
              <a:gd name="connsiteY6" fmla="*/ 584775 h 584775"/>
              <a:gd name="connsiteX7" fmla="*/ 0 w 1602899"/>
              <a:gd name="connsiteY7" fmla="*/ 584775 h 584775"/>
              <a:gd name="connsiteX8" fmla="*/ 0 w 1602899"/>
              <a:gd name="connsiteY8" fmla="*/ 0 h 584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02899" h="584775" fill="none" extrusionOk="0">
                <a:moveTo>
                  <a:pt x="0" y="0"/>
                </a:moveTo>
                <a:cubicBezTo>
                  <a:pt x="267909" y="-680"/>
                  <a:pt x="299359" y="64589"/>
                  <a:pt x="550329" y="0"/>
                </a:cubicBezTo>
                <a:cubicBezTo>
                  <a:pt x="801299" y="-64589"/>
                  <a:pt x="801751" y="17744"/>
                  <a:pt x="1036541" y="0"/>
                </a:cubicBezTo>
                <a:cubicBezTo>
                  <a:pt x="1271331" y="-17744"/>
                  <a:pt x="1453141" y="40617"/>
                  <a:pt x="1602899" y="0"/>
                </a:cubicBezTo>
                <a:cubicBezTo>
                  <a:pt x="1640564" y="150419"/>
                  <a:pt x="1561104" y="391007"/>
                  <a:pt x="1602899" y="584775"/>
                </a:cubicBezTo>
                <a:cubicBezTo>
                  <a:pt x="1457946" y="631625"/>
                  <a:pt x="1273488" y="563682"/>
                  <a:pt x="1116686" y="584775"/>
                </a:cubicBezTo>
                <a:cubicBezTo>
                  <a:pt x="959884" y="605868"/>
                  <a:pt x="705906" y="548858"/>
                  <a:pt x="550329" y="584775"/>
                </a:cubicBezTo>
                <a:cubicBezTo>
                  <a:pt x="394752" y="620692"/>
                  <a:pt x="129931" y="578259"/>
                  <a:pt x="0" y="584775"/>
                </a:cubicBezTo>
                <a:cubicBezTo>
                  <a:pt x="-59365" y="349850"/>
                  <a:pt x="69385" y="216519"/>
                  <a:pt x="0" y="0"/>
                </a:cubicBezTo>
                <a:close/>
              </a:path>
              <a:path w="1602899" h="584775" stroke="0" extrusionOk="0">
                <a:moveTo>
                  <a:pt x="0" y="0"/>
                </a:moveTo>
                <a:cubicBezTo>
                  <a:pt x="107001" y="-52351"/>
                  <a:pt x="261995" y="1210"/>
                  <a:pt x="502242" y="0"/>
                </a:cubicBezTo>
                <a:cubicBezTo>
                  <a:pt x="742489" y="-1210"/>
                  <a:pt x="918081" y="1597"/>
                  <a:pt x="1052570" y="0"/>
                </a:cubicBezTo>
                <a:cubicBezTo>
                  <a:pt x="1187059" y="-1597"/>
                  <a:pt x="1491369" y="2180"/>
                  <a:pt x="1602899" y="0"/>
                </a:cubicBezTo>
                <a:cubicBezTo>
                  <a:pt x="1664245" y="255282"/>
                  <a:pt x="1576300" y="388698"/>
                  <a:pt x="1602899" y="584775"/>
                </a:cubicBezTo>
                <a:cubicBezTo>
                  <a:pt x="1356264" y="643772"/>
                  <a:pt x="1205011" y="528813"/>
                  <a:pt x="1036541" y="584775"/>
                </a:cubicBezTo>
                <a:cubicBezTo>
                  <a:pt x="868071" y="640737"/>
                  <a:pt x="690796" y="548733"/>
                  <a:pt x="486213" y="584775"/>
                </a:cubicBezTo>
                <a:cubicBezTo>
                  <a:pt x="281630" y="620817"/>
                  <a:pt x="156926" y="559247"/>
                  <a:pt x="0" y="584775"/>
                </a:cubicBezTo>
                <a:cubicBezTo>
                  <a:pt x="-54676" y="413358"/>
                  <a:pt x="49563" y="220587"/>
                  <a:pt x="0" y="0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3597573597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algn="ctr"/>
            <a:r>
              <a:rPr lang="pt-BR" sz="1600" dirty="0">
                <a:solidFill>
                  <a:srgbClr val="C00000"/>
                </a:solidFill>
                <a:latin typeface="Rockwell Nova Extra Bold" panose="020B0604020202020204" pitchFamily="18" charset="0"/>
              </a:rPr>
              <a:t>H</a:t>
            </a:r>
            <a:r>
              <a:rPr lang="en-US" sz="1600" dirty="0">
                <a:solidFill>
                  <a:srgbClr val="C00000"/>
                </a:solidFill>
                <a:latin typeface="Rockwell Nova Extra Bold" panose="020B0604020202020204" pitchFamily="18" charset="0"/>
              </a:rPr>
              <a:t>IGH PICKING</a:t>
            </a:r>
          </a:p>
        </p:txBody>
      </p:sp>
      <p:sp>
        <p:nvSpPr>
          <p:cNvPr id="30" name="CaixaDeTexto 16">
            <a:extLst>
              <a:ext uri="{FF2B5EF4-FFF2-40B4-BE49-F238E27FC236}">
                <a16:creationId xmlns:a16="http://schemas.microsoft.com/office/drawing/2014/main" id="{3BCB7FE1-B6FC-49A5-9B10-BFE9A9838B41}"/>
              </a:ext>
            </a:extLst>
          </p:cNvPr>
          <p:cNvSpPr txBox="1"/>
          <p:nvPr/>
        </p:nvSpPr>
        <p:spPr>
          <a:xfrm>
            <a:off x="2336471" y="1104934"/>
            <a:ext cx="724029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>
                <a:solidFill>
                  <a:srgbClr val="1C1C1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have extremes when looking at how we operate different categories in our portfolio</a:t>
            </a:r>
            <a:endParaRPr lang="en-US" sz="2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CaixaDeTexto 21">
            <a:extLst>
              <a:ext uri="{FF2B5EF4-FFF2-40B4-BE49-F238E27FC236}">
                <a16:creationId xmlns:a16="http://schemas.microsoft.com/office/drawing/2014/main" id="{3FFECD0C-E124-42FF-AD62-22279601EFB8}"/>
              </a:ext>
            </a:extLst>
          </p:cNvPr>
          <p:cNvSpPr txBox="1"/>
          <p:nvPr/>
        </p:nvSpPr>
        <p:spPr>
          <a:xfrm>
            <a:off x="2614674" y="5316037"/>
            <a:ext cx="1552473" cy="584775"/>
          </a:xfrm>
          <a:solidFill>
            <a:schemeClr val="bg1"/>
          </a:solidFill>
          <a:ln w="28575">
            <a:solidFill>
              <a:srgbClr val="C00000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600">
                <a:solidFill>
                  <a:srgbClr val="C00000"/>
                </a:solidFill>
                <a:latin typeface="Rockwell Nova Extra Bold" panose="020B0604020202020204" pitchFamily="18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LOW WEIGHT</a:t>
            </a:r>
          </a:p>
        </p:txBody>
      </p:sp>
      <p:sp>
        <p:nvSpPr>
          <p:cNvPr id="34" name="CaixaDeTexto 21">
            <a:extLst>
              <a:ext uri="{FF2B5EF4-FFF2-40B4-BE49-F238E27FC236}">
                <a16:creationId xmlns:a16="http://schemas.microsoft.com/office/drawing/2014/main" id="{D8E8CD9E-6171-47A1-A51F-8EB03F2B194D}"/>
              </a:ext>
            </a:extLst>
          </p:cNvPr>
          <p:cNvSpPr txBox="1"/>
          <p:nvPr/>
        </p:nvSpPr>
        <p:spPr>
          <a:xfrm>
            <a:off x="1488861" y="5861310"/>
            <a:ext cx="1552473" cy="584775"/>
          </a:xfrm>
          <a:custGeom>
            <a:avLst/>
            <a:gdLst>
              <a:gd name="connsiteX0" fmla="*/ 0 w 1552473"/>
              <a:gd name="connsiteY0" fmla="*/ 0 h 584775"/>
              <a:gd name="connsiteX1" fmla="*/ 517491 w 1552473"/>
              <a:gd name="connsiteY1" fmla="*/ 0 h 584775"/>
              <a:gd name="connsiteX2" fmla="*/ 1066031 w 1552473"/>
              <a:gd name="connsiteY2" fmla="*/ 0 h 584775"/>
              <a:gd name="connsiteX3" fmla="*/ 1552473 w 1552473"/>
              <a:gd name="connsiteY3" fmla="*/ 0 h 584775"/>
              <a:gd name="connsiteX4" fmla="*/ 1552473 w 1552473"/>
              <a:gd name="connsiteY4" fmla="*/ 584775 h 584775"/>
              <a:gd name="connsiteX5" fmla="*/ 1034982 w 1552473"/>
              <a:gd name="connsiteY5" fmla="*/ 584775 h 584775"/>
              <a:gd name="connsiteX6" fmla="*/ 501966 w 1552473"/>
              <a:gd name="connsiteY6" fmla="*/ 584775 h 584775"/>
              <a:gd name="connsiteX7" fmla="*/ 0 w 1552473"/>
              <a:gd name="connsiteY7" fmla="*/ 584775 h 584775"/>
              <a:gd name="connsiteX8" fmla="*/ 0 w 1552473"/>
              <a:gd name="connsiteY8" fmla="*/ 0 h 584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2473" h="584775" fill="none" extrusionOk="0">
                <a:moveTo>
                  <a:pt x="0" y="0"/>
                </a:moveTo>
                <a:cubicBezTo>
                  <a:pt x="172901" y="-60261"/>
                  <a:pt x="320794" y="26485"/>
                  <a:pt x="517491" y="0"/>
                </a:cubicBezTo>
                <a:cubicBezTo>
                  <a:pt x="714188" y="-26485"/>
                  <a:pt x="880695" y="62222"/>
                  <a:pt x="1066031" y="0"/>
                </a:cubicBezTo>
                <a:cubicBezTo>
                  <a:pt x="1251367" y="-62222"/>
                  <a:pt x="1402752" y="1465"/>
                  <a:pt x="1552473" y="0"/>
                </a:cubicBezTo>
                <a:cubicBezTo>
                  <a:pt x="1615791" y="291133"/>
                  <a:pt x="1522744" y="312127"/>
                  <a:pt x="1552473" y="584775"/>
                </a:cubicBezTo>
                <a:cubicBezTo>
                  <a:pt x="1407553" y="626121"/>
                  <a:pt x="1162849" y="524246"/>
                  <a:pt x="1034982" y="584775"/>
                </a:cubicBezTo>
                <a:cubicBezTo>
                  <a:pt x="907115" y="645304"/>
                  <a:pt x="671491" y="580517"/>
                  <a:pt x="501966" y="584775"/>
                </a:cubicBezTo>
                <a:cubicBezTo>
                  <a:pt x="332441" y="589033"/>
                  <a:pt x="194723" y="559924"/>
                  <a:pt x="0" y="584775"/>
                </a:cubicBezTo>
                <a:cubicBezTo>
                  <a:pt x="-7675" y="448991"/>
                  <a:pt x="37109" y="161334"/>
                  <a:pt x="0" y="0"/>
                </a:cubicBezTo>
                <a:close/>
              </a:path>
              <a:path w="1552473" h="584775" stroke="0" extrusionOk="0">
                <a:moveTo>
                  <a:pt x="0" y="0"/>
                </a:moveTo>
                <a:cubicBezTo>
                  <a:pt x="118711" y="-18832"/>
                  <a:pt x="356049" y="18268"/>
                  <a:pt x="517491" y="0"/>
                </a:cubicBezTo>
                <a:cubicBezTo>
                  <a:pt x="678933" y="-18268"/>
                  <a:pt x="875963" y="2559"/>
                  <a:pt x="1019457" y="0"/>
                </a:cubicBezTo>
                <a:cubicBezTo>
                  <a:pt x="1162951" y="-2559"/>
                  <a:pt x="1415290" y="30976"/>
                  <a:pt x="1552473" y="0"/>
                </a:cubicBezTo>
                <a:cubicBezTo>
                  <a:pt x="1554359" y="175188"/>
                  <a:pt x="1541078" y="315256"/>
                  <a:pt x="1552473" y="584775"/>
                </a:cubicBezTo>
                <a:cubicBezTo>
                  <a:pt x="1313066" y="596064"/>
                  <a:pt x="1152576" y="533087"/>
                  <a:pt x="1019457" y="584775"/>
                </a:cubicBezTo>
                <a:cubicBezTo>
                  <a:pt x="886338" y="636463"/>
                  <a:pt x="646657" y="531332"/>
                  <a:pt x="517491" y="584775"/>
                </a:cubicBezTo>
                <a:cubicBezTo>
                  <a:pt x="388325" y="638218"/>
                  <a:pt x="154325" y="524492"/>
                  <a:pt x="0" y="584775"/>
                </a:cubicBezTo>
                <a:cubicBezTo>
                  <a:pt x="-61268" y="456382"/>
                  <a:pt x="11306" y="133517"/>
                  <a:pt x="0" y="0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4053367119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600">
                <a:solidFill>
                  <a:srgbClr val="C00000"/>
                </a:solidFill>
                <a:latin typeface="Rockwell Nova Extra Bold" panose="020B0604020202020204" pitchFamily="18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LOW DENSITY</a:t>
            </a:r>
          </a:p>
        </p:txBody>
      </p:sp>
      <p:sp>
        <p:nvSpPr>
          <p:cNvPr id="36" name="CaixaDeTexto 21">
            <a:extLst>
              <a:ext uri="{FF2B5EF4-FFF2-40B4-BE49-F238E27FC236}">
                <a16:creationId xmlns:a16="http://schemas.microsoft.com/office/drawing/2014/main" id="{39440985-2581-4BAC-9EF6-BCF3778F6CDB}"/>
              </a:ext>
            </a:extLst>
          </p:cNvPr>
          <p:cNvSpPr txBox="1"/>
          <p:nvPr/>
        </p:nvSpPr>
        <p:spPr>
          <a:xfrm>
            <a:off x="7607326" y="5325719"/>
            <a:ext cx="1602899" cy="584775"/>
          </a:xfrm>
          <a:custGeom>
            <a:avLst/>
            <a:gdLst>
              <a:gd name="connsiteX0" fmla="*/ 0 w 1602899"/>
              <a:gd name="connsiteY0" fmla="*/ 0 h 584775"/>
              <a:gd name="connsiteX1" fmla="*/ 550329 w 1602899"/>
              <a:gd name="connsiteY1" fmla="*/ 0 h 584775"/>
              <a:gd name="connsiteX2" fmla="*/ 1036541 w 1602899"/>
              <a:gd name="connsiteY2" fmla="*/ 0 h 584775"/>
              <a:gd name="connsiteX3" fmla="*/ 1602899 w 1602899"/>
              <a:gd name="connsiteY3" fmla="*/ 0 h 584775"/>
              <a:gd name="connsiteX4" fmla="*/ 1602899 w 1602899"/>
              <a:gd name="connsiteY4" fmla="*/ 584775 h 584775"/>
              <a:gd name="connsiteX5" fmla="*/ 1116686 w 1602899"/>
              <a:gd name="connsiteY5" fmla="*/ 584775 h 584775"/>
              <a:gd name="connsiteX6" fmla="*/ 550329 w 1602899"/>
              <a:gd name="connsiteY6" fmla="*/ 584775 h 584775"/>
              <a:gd name="connsiteX7" fmla="*/ 0 w 1602899"/>
              <a:gd name="connsiteY7" fmla="*/ 584775 h 584775"/>
              <a:gd name="connsiteX8" fmla="*/ 0 w 1602899"/>
              <a:gd name="connsiteY8" fmla="*/ 0 h 584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02899" h="584775" fill="none" extrusionOk="0">
                <a:moveTo>
                  <a:pt x="0" y="0"/>
                </a:moveTo>
                <a:cubicBezTo>
                  <a:pt x="267909" y="-680"/>
                  <a:pt x="299359" y="64589"/>
                  <a:pt x="550329" y="0"/>
                </a:cubicBezTo>
                <a:cubicBezTo>
                  <a:pt x="801299" y="-64589"/>
                  <a:pt x="801751" y="17744"/>
                  <a:pt x="1036541" y="0"/>
                </a:cubicBezTo>
                <a:cubicBezTo>
                  <a:pt x="1271331" y="-17744"/>
                  <a:pt x="1453141" y="40617"/>
                  <a:pt x="1602899" y="0"/>
                </a:cubicBezTo>
                <a:cubicBezTo>
                  <a:pt x="1640564" y="150419"/>
                  <a:pt x="1561104" y="391007"/>
                  <a:pt x="1602899" y="584775"/>
                </a:cubicBezTo>
                <a:cubicBezTo>
                  <a:pt x="1457946" y="631625"/>
                  <a:pt x="1273488" y="563682"/>
                  <a:pt x="1116686" y="584775"/>
                </a:cubicBezTo>
                <a:cubicBezTo>
                  <a:pt x="959884" y="605868"/>
                  <a:pt x="705906" y="548858"/>
                  <a:pt x="550329" y="584775"/>
                </a:cubicBezTo>
                <a:cubicBezTo>
                  <a:pt x="394752" y="620692"/>
                  <a:pt x="129931" y="578259"/>
                  <a:pt x="0" y="584775"/>
                </a:cubicBezTo>
                <a:cubicBezTo>
                  <a:pt x="-59365" y="349850"/>
                  <a:pt x="69385" y="216519"/>
                  <a:pt x="0" y="0"/>
                </a:cubicBezTo>
                <a:close/>
              </a:path>
              <a:path w="1602899" h="584775" stroke="0" extrusionOk="0">
                <a:moveTo>
                  <a:pt x="0" y="0"/>
                </a:moveTo>
                <a:cubicBezTo>
                  <a:pt x="107001" y="-52351"/>
                  <a:pt x="261995" y="1210"/>
                  <a:pt x="502242" y="0"/>
                </a:cubicBezTo>
                <a:cubicBezTo>
                  <a:pt x="742489" y="-1210"/>
                  <a:pt x="918081" y="1597"/>
                  <a:pt x="1052570" y="0"/>
                </a:cubicBezTo>
                <a:cubicBezTo>
                  <a:pt x="1187059" y="-1597"/>
                  <a:pt x="1491369" y="2180"/>
                  <a:pt x="1602899" y="0"/>
                </a:cubicBezTo>
                <a:cubicBezTo>
                  <a:pt x="1664245" y="255282"/>
                  <a:pt x="1576300" y="388698"/>
                  <a:pt x="1602899" y="584775"/>
                </a:cubicBezTo>
                <a:cubicBezTo>
                  <a:pt x="1356264" y="643772"/>
                  <a:pt x="1205011" y="528813"/>
                  <a:pt x="1036541" y="584775"/>
                </a:cubicBezTo>
                <a:cubicBezTo>
                  <a:pt x="868071" y="640737"/>
                  <a:pt x="690796" y="548733"/>
                  <a:pt x="486213" y="584775"/>
                </a:cubicBezTo>
                <a:cubicBezTo>
                  <a:pt x="281630" y="620817"/>
                  <a:pt x="156926" y="559247"/>
                  <a:pt x="0" y="584775"/>
                </a:cubicBezTo>
                <a:cubicBezTo>
                  <a:pt x="-54676" y="413358"/>
                  <a:pt x="49563" y="220587"/>
                  <a:pt x="0" y="0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3597573597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algn="ctr"/>
            <a:r>
              <a:rPr lang="pt-BR" sz="1600" dirty="0">
                <a:solidFill>
                  <a:srgbClr val="C00000"/>
                </a:solidFill>
                <a:latin typeface="Rockwell Nova Extra Bold" panose="020B0604020202020204" pitchFamily="18" charset="0"/>
              </a:rPr>
              <a:t>LOW </a:t>
            </a:r>
            <a:r>
              <a:rPr lang="en-US" sz="1600" dirty="0">
                <a:solidFill>
                  <a:srgbClr val="C00000"/>
                </a:solidFill>
                <a:latin typeface="Rockwell Nova Extra Bold" panose="020B0604020202020204" pitchFamily="18" charset="0"/>
              </a:rPr>
              <a:t>PICKING</a:t>
            </a:r>
          </a:p>
        </p:txBody>
      </p:sp>
      <p:sp>
        <p:nvSpPr>
          <p:cNvPr id="38" name="CaixaDeTexto 21">
            <a:extLst>
              <a:ext uri="{FF2B5EF4-FFF2-40B4-BE49-F238E27FC236}">
                <a16:creationId xmlns:a16="http://schemas.microsoft.com/office/drawing/2014/main" id="{D63AF5E7-9B8D-4F11-9E08-5015C253EB7B}"/>
              </a:ext>
            </a:extLst>
          </p:cNvPr>
          <p:cNvSpPr txBox="1"/>
          <p:nvPr/>
        </p:nvSpPr>
        <p:spPr>
          <a:xfrm>
            <a:off x="8987139" y="5199277"/>
            <a:ext cx="1552473" cy="584775"/>
          </a:xfrm>
          <a:custGeom>
            <a:avLst/>
            <a:gdLst>
              <a:gd name="connsiteX0" fmla="*/ 0 w 1552473"/>
              <a:gd name="connsiteY0" fmla="*/ 0 h 584775"/>
              <a:gd name="connsiteX1" fmla="*/ 517491 w 1552473"/>
              <a:gd name="connsiteY1" fmla="*/ 0 h 584775"/>
              <a:gd name="connsiteX2" fmla="*/ 1066031 w 1552473"/>
              <a:gd name="connsiteY2" fmla="*/ 0 h 584775"/>
              <a:gd name="connsiteX3" fmla="*/ 1552473 w 1552473"/>
              <a:gd name="connsiteY3" fmla="*/ 0 h 584775"/>
              <a:gd name="connsiteX4" fmla="*/ 1552473 w 1552473"/>
              <a:gd name="connsiteY4" fmla="*/ 584775 h 584775"/>
              <a:gd name="connsiteX5" fmla="*/ 1034982 w 1552473"/>
              <a:gd name="connsiteY5" fmla="*/ 584775 h 584775"/>
              <a:gd name="connsiteX6" fmla="*/ 501966 w 1552473"/>
              <a:gd name="connsiteY6" fmla="*/ 584775 h 584775"/>
              <a:gd name="connsiteX7" fmla="*/ 0 w 1552473"/>
              <a:gd name="connsiteY7" fmla="*/ 584775 h 584775"/>
              <a:gd name="connsiteX8" fmla="*/ 0 w 1552473"/>
              <a:gd name="connsiteY8" fmla="*/ 0 h 584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2473" h="584775" fill="none" extrusionOk="0">
                <a:moveTo>
                  <a:pt x="0" y="0"/>
                </a:moveTo>
                <a:cubicBezTo>
                  <a:pt x="172901" y="-60261"/>
                  <a:pt x="320794" y="26485"/>
                  <a:pt x="517491" y="0"/>
                </a:cubicBezTo>
                <a:cubicBezTo>
                  <a:pt x="714188" y="-26485"/>
                  <a:pt x="880695" y="62222"/>
                  <a:pt x="1066031" y="0"/>
                </a:cubicBezTo>
                <a:cubicBezTo>
                  <a:pt x="1251367" y="-62222"/>
                  <a:pt x="1402752" y="1465"/>
                  <a:pt x="1552473" y="0"/>
                </a:cubicBezTo>
                <a:cubicBezTo>
                  <a:pt x="1615791" y="291133"/>
                  <a:pt x="1522744" y="312127"/>
                  <a:pt x="1552473" y="584775"/>
                </a:cubicBezTo>
                <a:cubicBezTo>
                  <a:pt x="1407553" y="626121"/>
                  <a:pt x="1162849" y="524246"/>
                  <a:pt x="1034982" y="584775"/>
                </a:cubicBezTo>
                <a:cubicBezTo>
                  <a:pt x="907115" y="645304"/>
                  <a:pt x="671491" y="580517"/>
                  <a:pt x="501966" y="584775"/>
                </a:cubicBezTo>
                <a:cubicBezTo>
                  <a:pt x="332441" y="589033"/>
                  <a:pt x="194723" y="559924"/>
                  <a:pt x="0" y="584775"/>
                </a:cubicBezTo>
                <a:cubicBezTo>
                  <a:pt x="-7675" y="448991"/>
                  <a:pt x="37109" y="161334"/>
                  <a:pt x="0" y="0"/>
                </a:cubicBezTo>
                <a:close/>
              </a:path>
              <a:path w="1552473" h="584775" stroke="0" extrusionOk="0">
                <a:moveTo>
                  <a:pt x="0" y="0"/>
                </a:moveTo>
                <a:cubicBezTo>
                  <a:pt x="118711" y="-18832"/>
                  <a:pt x="356049" y="18268"/>
                  <a:pt x="517491" y="0"/>
                </a:cubicBezTo>
                <a:cubicBezTo>
                  <a:pt x="678933" y="-18268"/>
                  <a:pt x="875963" y="2559"/>
                  <a:pt x="1019457" y="0"/>
                </a:cubicBezTo>
                <a:cubicBezTo>
                  <a:pt x="1162951" y="-2559"/>
                  <a:pt x="1415290" y="30976"/>
                  <a:pt x="1552473" y="0"/>
                </a:cubicBezTo>
                <a:cubicBezTo>
                  <a:pt x="1554359" y="175188"/>
                  <a:pt x="1541078" y="315256"/>
                  <a:pt x="1552473" y="584775"/>
                </a:cubicBezTo>
                <a:cubicBezTo>
                  <a:pt x="1313066" y="596064"/>
                  <a:pt x="1152576" y="533087"/>
                  <a:pt x="1019457" y="584775"/>
                </a:cubicBezTo>
                <a:cubicBezTo>
                  <a:pt x="886338" y="636463"/>
                  <a:pt x="646657" y="531332"/>
                  <a:pt x="517491" y="584775"/>
                </a:cubicBezTo>
                <a:cubicBezTo>
                  <a:pt x="388325" y="638218"/>
                  <a:pt x="154325" y="524492"/>
                  <a:pt x="0" y="584775"/>
                </a:cubicBezTo>
                <a:cubicBezTo>
                  <a:pt x="-61268" y="456382"/>
                  <a:pt x="11306" y="133517"/>
                  <a:pt x="0" y="0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4053367119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600">
                <a:solidFill>
                  <a:srgbClr val="C00000"/>
                </a:solidFill>
                <a:latin typeface="Rockwell Nova Extra Bold" panose="020B0604020202020204" pitchFamily="18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HIGH WEIGHT</a:t>
            </a:r>
          </a:p>
        </p:txBody>
      </p:sp>
      <p:sp>
        <p:nvSpPr>
          <p:cNvPr id="39" name="CaixaDeTexto 21">
            <a:extLst>
              <a:ext uri="{FF2B5EF4-FFF2-40B4-BE49-F238E27FC236}">
                <a16:creationId xmlns:a16="http://schemas.microsoft.com/office/drawing/2014/main" id="{BC324CF5-1DAA-4B8F-9910-6195FA49D252}"/>
              </a:ext>
            </a:extLst>
          </p:cNvPr>
          <p:cNvSpPr txBox="1"/>
          <p:nvPr/>
        </p:nvSpPr>
        <p:spPr>
          <a:xfrm>
            <a:off x="8433988" y="5878826"/>
            <a:ext cx="1552473" cy="584775"/>
          </a:xfrm>
          <a:custGeom>
            <a:avLst/>
            <a:gdLst>
              <a:gd name="connsiteX0" fmla="*/ 0 w 1552473"/>
              <a:gd name="connsiteY0" fmla="*/ 0 h 584775"/>
              <a:gd name="connsiteX1" fmla="*/ 517491 w 1552473"/>
              <a:gd name="connsiteY1" fmla="*/ 0 h 584775"/>
              <a:gd name="connsiteX2" fmla="*/ 1066031 w 1552473"/>
              <a:gd name="connsiteY2" fmla="*/ 0 h 584775"/>
              <a:gd name="connsiteX3" fmla="*/ 1552473 w 1552473"/>
              <a:gd name="connsiteY3" fmla="*/ 0 h 584775"/>
              <a:gd name="connsiteX4" fmla="*/ 1552473 w 1552473"/>
              <a:gd name="connsiteY4" fmla="*/ 584775 h 584775"/>
              <a:gd name="connsiteX5" fmla="*/ 1034982 w 1552473"/>
              <a:gd name="connsiteY5" fmla="*/ 584775 h 584775"/>
              <a:gd name="connsiteX6" fmla="*/ 501966 w 1552473"/>
              <a:gd name="connsiteY6" fmla="*/ 584775 h 584775"/>
              <a:gd name="connsiteX7" fmla="*/ 0 w 1552473"/>
              <a:gd name="connsiteY7" fmla="*/ 584775 h 584775"/>
              <a:gd name="connsiteX8" fmla="*/ 0 w 1552473"/>
              <a:gd name="connsiteY8" fmla="*/ 0 h 584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2473" h="584775" fill="none" extrusionOk="0">
                <a:moveTo>
                  <a:pt x="0" y="0"/>
                </a:moveTo>
                <a:cubicBezTo>
                  <a:pt x="172901" y="-60261"/>
                  <a:pt x="320794" y="26485"/>
                  <a:pt x="517491" y="0"/>
                </a:cubicBezTo>
                <a:cubicBezTo>
                  <a:pt x="714188" y="-26485"/>
                  <a:pt x="880695" y="62222"/>
                  <a:pt x="1066031" y="0"/>
                </a:cubicBezTo>
                <a:cubicBezTo>
                  <a:pt x="1251367" y="-62222"/>
                  <a:pt x="1402752" y="1465"/>
                  <a:pt x="1552473" y="0"/>
                </a:cubicBezTo>
                <a:cubicBezTo>
                  <a:pt x="1615791" y="291133"/>
                  <a:pt x="1522744" y="312127"/>
                  <a:pt x="1552473" y="584775"/>
                </a:cubicBezTo>
                <a:cubicBezTo>
                  <a:pt x="1407553" y="626121"/>
                  <a:pt x="1162849" y="524246"/>
                  <a:pt x="1034982" y="584775"/>
                </a:cubicBezTo>
                <a:cubicBezTo>
                  <a:pt x="907115" y="645304"/>
                  <a:pt x="671491" y="580517"/>
                  <a:pt x="501966" y="584775"/>
                </a:cubicBezTo>
                <a:cubicBezTo>
                  <a:pt x="332441" y="589033"/>
                  <a:pt x="194723" y="559924"/>
                  <a:pt x="0" y="584775"/>
                </a:cubicBezTo>
                <a:cubicBezTo>
                  <a:pt x="-7675" y="448991"/>
                  <a:pt x="37109" y="161334"/>
                  <a:pt x="0" y="0"/>
                </a:cubicBezTo>
                <a:close/>
              </a:path>
              <a:path w="1552473" h="584775" stroke="0" extrusionOk="0">
                <a:moveTo>
                  <a:pt x="0" y="0"/>
                </a:moveTo>
                <a:cubicBezTo>
                  <a:pt x="118711" y="-18832"/>
                  <a:pt x="356049" y="18268"/>
                  <a:pt x="517491" y="0"/>
                </a:cubicBezTo>
                <a:cubicBezTo>
                  <a:pt x="678933" y="-18268"/>
                  <a:pt x="875963" y="2559"/>
                  <a:pt x="1019457" y="0"/>
                </a:cubicBezTo>
                <a:cubicBezTo>
                  <a:pt x="1162951" y="-2559"/>
                  <a:pt x="1415290" y="30976"/>
                  <a:pt x="1552473" y="0"/>
                </a:cubicBezTo>
                <a:cubicBezTo>
                  <a:pt x="1554359" y="175188"/>
                  <a:pt x="1541078" y="315256"/>
                  <a:pt x="1552473" y="584775"/>
                </a:cubicBezTo>
                <a:cubicBezTo>
                  <a:pt x="1313066" y="596064"/>
                  <a:pt x="1152576" y="533087"/>
                  <a:pt x="1019457" y="584775"/>
                </a:cubicBezTo>
                <a:cubicBezTo>
                  <a:pt x="886338" y="636463"/>
                  <a:pt x="646657" y="531332"/>
                  <a:pt x="517491" y="584775"/>
                </a:cubicBezTo>
                <a:cubicBezTo>
                  <a:pt x="388325" y="638218"/>
                  <a:pt x="154325" y="524492"/>
                  <a:pt x="0" y="584775"/>
                </a:cubicBezTo>
                <a:cubicBezTo>
                  <a:pt x="-61268" y="456382"/>
                  <a:pt x="11306" y="133517"/>
                  <a:pt x="0" y="0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4053367119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600">
                <a:solidFill>
                  <a:srgbClr val="C00000"/>
                </a:solidFill>
                <a:latin typeface="Rockwell Nova Extra Bold" panose="020B0604020202020204" pitchFamily="18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HIGH DENSITY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C0E0541-4CC1-489A-8FAE-47FE38B3538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7074" b="89711" l="3036" r="97154">
                        <a14:foregroundMark x1="5313" y1="26045" x2="5313" y2="26045"/>
                        <a14:foregroundMark x1="47818" y1="81672" x2="47818" y2="81672"/>
                        <a14:foregroundMark x1="48767" y1="87460" x2="48767" y2="87460"/>
                        <a14:foregroundMark x1="61101" y1="89389" x2="61101" y2="89389"/>
                        <a14:foregroundMark x1="84630" y1="64630" x2="84630" y2="64630"/>
                        <a14:foregroundMark x1="89753" y1="57235" x2="89753" y2="57235"/>
                        <a14:foregroundMark x1="92979" y1="52090" x2="92979" y2="52090"/>
                        <a14:foregroundMark x1="97533" y1="30225" x2="97533" y2="30225"/>
                        <a14:foregroundMark x1="63757" y1="7717" x2="63757" y2="7717"/>
                        <a14:foregroundMark x1="8729" y1="42444" x2="8729" y2="42444"/>
                        <a14:foregroundMark x1="4744" y1="60450" x2="4744" y2="60450"/>
                        <a14:foregroundMark x1="3036" y1="26367" x2="3036" y2="26367"/>
                        <a14:foregroundMark x1="80076" y1="46624" x2="80076" y2="46624"/>
                        <a14:foregroundMark x1="78558" y1="45338" x2="78558" y2="45338"/>
                        <a14:foregroundMark x1="77419" y1="41479" x2="77419" y2="41479"/>
                        <a14:foregroundMark x1="81973" y1="39871" x2="81973" y2="39871"/>
                        <a14:foregroundMark x1="88425" y1="43730" x2="88425" y2="43730"/>
                        <a14:foregroundMark x1="85958" y1="46945" x2="85958" y2="46945"/>
                        <a14:foregroundMark x1="75142" y1="45659" x2="75142" y2="456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76219" y="2985333"/>
            <a:ext cx="3048984" cy="1799306"/>
          </a:xfrm>
          <a:prstGeom prst="rect">
            <a:avLst/>
          </a:prstGeom>
        </p:spPr>
      </p:pic>
      <p:pic>
        <p:nvPicPr>
          <p:cNvPr id="1036" name="Picture 12" descr="Image result for cif">
            <a:extLst>
              <a:ext uri="{FF2B5EF4-FFF2-40B4-BE49-F238E27FC236}">
                <a16:creationId xmlns:a16="http://schemas.microsoft.com/office/drawing/2014/main" id="{C0EE8FD5-88AD-4BFB-91C3-4E67350120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1663" b="86825" l="25918" r="70842">
                        <a14:foregroundMark x1="31965" y1="48380" x2="31965" y2="48380"/>
                        <a14:foregroundMark x1="30022" y1="46220" x2="30022" y2="46220"/>
                        <a14:foregroundMark x1="29374" y1="43413" x2="29374" y2="43413"/>
                        <a14:foregroundMark x1="28942" y1="40605" x2="28942" y2="40605"/>
                        <a14:foregroundMark x1="28294" y1="37581" x2="28294" y2="37581"/>
                        <a14:foregroundMark x1="26998" y1="34125" x2="26998" y2="34125"/>
                        <a14:foregroundMark x1="26134" y1="30022" x2="26134" y2="30022"/>
                        <a14:foregroundMark x1="26998" y1="26134" x2="26998" y2="26134"/>
                        <a14:foregroundMark x1="29374" y1="24838" x2="29374" y2="24838"/>
                        <a14:foregroundMark x1="34341" y1="25054" x2="34341" y2="25054"/>
                        <a14:foregroundMark x1="42333" y1="25702" x2="42333" y2="25702"/>
                        <a14:foregroundMark x1="44492" y1="27430" x2="44492" y2="27430"/>
                        <a14:foregroundMark x1="44924" y1="30238" x2="44708" y2="30886"/>
                        <a14:foregroundMark x1="43629" y1="34341" x2="43629" y2="34341"/>
                        <a14:foregroundMark x1="43197" y1="38013" x2="43197" y2="38013"/>
                        <a14:foregroundMark x1="41901" y1="42117" x2="41901" y2="42117"/>
                        <a14:foregroundMark x1="41685" y1="46436" x2="41685" y2="46436"/>
                        <a14:foregroundMark x1="42981" y1="50972" x2="42981" y2="50972"/>
                        <a14:foregroundMark x1="43413" y1="55076" x2="43413" y2="55076"/>
                        <a14:foregroundMark x1="43413" y1="58531" x2="43413" y2="58531"/>
                        <a14:foregroundMark x1="26350" y1="71922" x2="26350" y2="71922"/>
                        <a14:foregroundMark x1="27862" y1="66523" x2="27862" y2="66523"/>
                        <a14:foregroundMark x1="28726" y1="62635" x2="28726" y2="62635"/>
                        <a14:foregroundMark x1="28726" y1="58531" x2="28942" y2="58099"/>
                        <a14:foregroundMark x1="28942" y1="55940" x2="28942" y2="55292"/>
                        <a14:foregroundMark x1="28942" y1="51188" x2="28942" y2="51188"/>
                        <a14:foregroundMark x1="26350" y1="60043" x2="26350" y2="60043"/>
                        <a14:foregroundMark x1="26566" y1="63499" x2="26566" y2="63499"/>
                        <a14:foregroundMark x1="27214" y1="68683" x2="27214" y2="68683"/>
                        <a14:foregroundMark x1="26566" y1="74082" x2="26566" y2="74082"/>
                        <a14:foregroundMark x1="26134" y1="76674" x2="26134" y2="76674"/>
                        <a14:foregroundMark x1="26350" y1="78402" x2="26350" y2="78402"/>
                        <a14:foregroundMark x1="26782" y1="79698" x2="26782" y2="79698"/>
                        <a14:foregroundMark x1="26566" y1="82073" x2="26566" y2="82073"/>
                        <a14:foregroundMark x1="28294" y1="85961" x2="28294" y2="85961"/>
                        <a14:foregroundMark x1="33693" y1="86825" x2="33693" y2="86825"/>
                        <a14:foregroundMark x1="40605" y1="87473" x2="40605" y2="87473"/>
                        <a14:foregroundMark x1="44276" y1="86177" x2="44276" y2="86177"/>
                        <a14:foregroundMark x1="44924" y1="82937" x2="44924" y2="82937"/>
                        <a14:foregroundMark x1="38661" y1="82937" x2="38661" y2="82937"/>
                        <a14:foregroundMark x1="31317" y1="83153" x2="31317" y2="83153"/>
                        <a14:foregroundMark x1="30238" y1="79914" x2="30238" y2="79914"/>
                        <a14:foregroundMark x1="28078" y1="81641" x2="28078" y2="81641"/>
                        <a14:foregroundMark x1="26566" y1="82721" x2="26566" y2="82721"/>
                        <a14:foregroundMark x1="26350" y1="84017" x2="26350" y2="84017"/>
                        <a14:foregroundMark x1="26566" y1="85961" x2="26566" y2="85961"/>
                        <a14:foregroundMark x1="45356" y1="79266" x2="45356" y2="79266"/>
                        <a14:foregroundMark x1="45356" y1="75810" x2="45356" y2="75810"/>
                        <a14:foregroundMark x1="45140" y1="71706" x2="45140" y2="71706"/>
                        <a14:foregroundMark x1="44924" y1="68467" x2="44924" y2="68467"/>
                        <a14:foregroundMark x1="44060" y1="62635" x2="44060" y2="62635"/>
                        <a14:foregroundMark x1="44276" y1="60259" x2="44276" y2="60259"/>
                        <a14:foregroundMark x1="44924" y1="65227" x2="44924" y2="65227"/>
                        <a14:foregroundMark x1="44276" y1="57235" x2="44276" y2="57235"/>
                        <a14:foregroundMark x1="43413" y1="52916" x2="43413" y2="52916"/>
                        <a14:foregroundMark x1="43413" y1="49244" x2="43413" y2="49244"/>
                        <a14:foregroundMark x1="42333" y1="44276" x2="42333" y2="44276"/>
                        <a14:foregroundMark x1="43413" y1="41253" x2="43413" y2="41253"/>
                        <a14:foregroundMark x1="33261" y1="37797" x2="33261" y2="37797"/>
                        <a14:foregroundMark x1="28726" y1="42765" x2="28726" y2="42765"/>
                        <a14:foregroundMark x1="28510" y1="38229" x2="28510" y2="38229"/>
                        <a14:foregroundMark x1="27646" y1="36069" x2="27646" y2="36069"/>
                        <a14:foregroundMark x1="27430" y1="31965" x2="27430" y2="31965"/>
                        <a14:foregroundMark x1="25918" y1="26782" x2="25918" y2="26782"/>
                        <a14:foregroundMark x1="27214" y1="22030" x2="27214" y2="22030"/>
                        <a14:foregroundMark x1="33045" y1="12095" x2="33045" y2="12095"/>
                        <a14:foregroundMark x1="38445" y1="32613" x2="38445" y2="32613"/>
                        <a14:foregroundMark x1="36069" y1="28510" x2="36069" y2="28510"/>
                        <a14:foregroundMark x1="36069" y1="33045" x2="36069" y2="33045"/>
                        <a14:foregroundMark x1="36069" y1="38877" x2="36069" y2="38877"/>
                        <a14:foregroundMark x1="39093" y1="36717" x2="39093" y2="36717"/>
                        <a14:foregroundMark x1="36069" y1="11663" x2="36069" y2="116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328" t="7955" r="51444" b="9296"/>
          <a:stretch/>
        </p:blipFill>
        <p:spPr bwMode="auto">
          <a:xfrm>
            <a:off x="8386836" y="3187519"/>
            <a:ext cx="465922" cy="1470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Image result for BRILHANTE">
            <a:extLst>
              <a:ext uri="{FF2B5EF4-FFF2-40B4-BE49-F238E27FC236}">
                <a16:creationId xmlns:a16="http://schemas.microsoft.com/office/drawing/2014/main" id="{D6523AFC-0E23-4411-ACDC-83CF15E3AB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36" t="3556" r="24648" b="3417"/>
          <a:stretch/>
        </p:blipFill>
        <p:spPr bwMode="auto">
          <a:xfrm>
            <a:off x="9295861" y="1760321"/>
            <a:ext cx="1536261" cy="2829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Image result for CONFORT">
            <a:extLst>
              <a:ext uri="{FF2B5EF4-FFF2-40B4-BE49-F238E27FC236}">
                <a16:creationId xmlns:a16="http://schemas.microsoft.com/office/drawing/2014/main" id="{D5F73AC3-2746-4ED2-9528-6A8EEAF6AF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4800" b="85600" l="35400" r="66800">
                        <a14:foregroundMark x1="48400" y1="14800" x2="48400" y2="14800"/>
                        <a14:foregroundMark x1="56600" y1="79600" x2="56600" y2="79600"/>
                        <a14:foregroundMark x1="39600" y1="81400" x2="39600" y2="81400"/>
                        <a14:foregroundMark x1="46000" y1="76800" x2="46000" y2="76800"/>
                        <a14:foregroundMark x1="45600" y1="85600" x2="45600" y2="85600"/>
                        <a14:foregroundMark x1="66800" y1="71600" x2="66800" y2="71600"/>
                        <a14:foregroundMark x1="35400" y1="71000" x2="35400" y2="71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577" t="10267" r="29538" b="10376"/>
          <a:stretch/>
        </p:blipFill>
        <p:spPr bwMode="auto">
          <a:xfrm>
            <a:off x="8828681" y="3013444"/>
            <a:ext cx="810173" cy="1653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Arrow: Left-Right 9">
            <a:extLst>
              <a:ext uri="{FF2B5EF4-FFF2-40B4-BE49-F238E27FC236}">
                <a16:creationId xmlns:a16="http://schemas.microsoft.com/office/drawing/2014/main" id="{8B39B5AD-148E-4686-BFBB-0910BA031817}"/>
              </a:ext>
            </a:extLst>
          </p:cNvPr>
          <p:cNvSpPr/>
          <p:nvPr/>
        </p:nvSpPr>
        <p:spPr>
          <a:xfrm>
            <a:off x="4874224" y="4633674"/>
            <a:ext cx="2164789" cy="632996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C95B904-DF29-4923-B46A-CFDEB9A58EF9}"/>
              </a:ext>
            </a:extLst>
          </p:cNvPr>
          <p:cNvSpPr/>
          <p:nvPr/>
        </p:nvSpPr>
        <p:spPr>
          <a:xfrm>
            <a:off x="0" y="909897"/>
            <a:ext cx="12192000" cy="5948103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" descr="Image result for não">
            <a:extLst>
              <a:ext uri="{FF2B5EF4-FFF2-40B4-BE49-F238E27FC236}">
                <a16:creationId xmlns:a16="http://schemas.microsoft.com/office/drawing/2014/main" id="{7A5F7CB9-05ED-4060-9264-C4F319072F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3682" y="2408803"/>
            <a:ext cx="2281829" cy="253536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CaixaDeTexto 16">
            <a:extLst>
              <a:ext uri="{FF2B5EF4-FFF2-40B4-BE49-F238E27FC236}">
                <a16:creationId xmlns:a16="http://schemas.microsoft.com/office/drawing/2014/main" id="{C145147E-436A-472F-978C-EAF9E6B918D9}"/>
              </a:ext>
            </a:extLst>
          </p:cNvPr>
          <p:cNvSpPr txBox="1"/>
          <p:nvPr/>
        </p:nvSpPr>
        <p:spPr>
          <a:xfrm>
            <a:off x="5661418" y="1765731"/>
            <a:ext cx="4439050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solidFill>
                  <a:srgbClr val="1C1C1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Our </a:t>
            </a:r>
            <a:r>
              <a:rPr lang="en-US" sz="25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CORE SYSTEMS</a:t>
            </a:r>
            <a:r>
              <a:rPr lang="en-US" sz="2500" dirty="0">
                <a:solidFill>
                  <a:srgbClr val="1C1C1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were not designed to have this level of detail easily available</a:t>
            </a:r>
            <a:endParaRPr lang="en-US" sz="2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CaixaDeTexto 16">
            <a:extLst>
              <a:ext uri="{FF2B5EF4-FFF2-40B4-BE49-F238E27FC236}">
                <a16:creationId xmlns:a16="http://schemas.microsoft.com/office/drawing/2014/main" id="{E0C8BD2C-B688-472E-A319-25D71447F8B0}"/>
              </a:ext>
            </a:extLst>
          </p:cNvPr>
          <p:cNvSpPr txBox="1"/>
          <p:nvPr/>
        </p:nvSpPr>
        <p:spPr>
          <a:xfrm>
            <a:off x="5661418" y="3126791"/>
            <a:ext cx="443905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solidFill>
                  <a:srgbClr val="1C1C1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deep dive into category’s efficiency we need to </a:t>
            </a:r>
            <a:r>
              <a:rPr lang="en-US" sz="25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MULTIPLY</a:t>
            </a:r>
            <a:r>
              <a:rPr lang="en-US" sz="2500" dirty="0">
                <a:solidFill>
                  <a:srgbClr val="1C1C1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the quantity of information analyzed by 10!</a:t>
            </a:r>
            <a:endParaRPr lang="en-US" sz="2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CaixaDeTexto 16">
            <a:extLst>
              <a:ext uri="{FF2B5EF4-FFF2-40B4-BE49-F238E27FC236}">
                <a16:creationId xmlns:a16="http://schemas.microsoft.com/office/drawing/2014/main" id="{BC1F9EA4-6E65-4629-8C36-E4B577B1F773}"/>
              </a:ext>
            </a:extLst>
          </p:cNvPr>
          <p:cNvSpPr txBox="1"/>
          <p:nvPr/>
        </p:nvSpPr>
        <p:spPr>
          <a:xfrm>
            <a:off x="5661418" y="4872572"/>
            <a:ext cx="443905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MANAGEMENT</a:t>
            </a:r>
            <a:r>
              <a:rPr lang="en-US" sz="2500" dirty="0">
                <a:solidFill>
                  <a:srgbClr val="1C1C1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at this level is complex</a:t>
            </a:r>
            <a:endParaRPr lang="en-US" sz="2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FDD2DDB-48E5-46E2-BA05-5F556C0D5609}"/>
              </a:ext>
            </a:extLst>
          </p:cNvPr>
          <p:cNvSpPr/>
          <p:nvPr/>
        </p:nvSpPr>
        <p:spPr>
          <a:xfrm>
            <a:off x="3100344" y="2553307"/>
            <a:ext cx="1027132" cy="470936"/>
          </a:xfrm>
          <a:prstGeom prst="rect">
            <a:avLst/>
          </a:prstGeom>
          <a:solidFill>
            <a:srgbClr val="1F1A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pt-BR" sz="3600" dirty="0"/>
              <a:t>No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1173665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1FEF405-C4F2-4B06-A093-B603D81EA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7755"/>
            <a:ext cx="12192000" cy="927652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D13A38"/>
                </a:solidFill>
                <a:latin typeface="Century Gothic" panose="020B0502020202020204" pitchFamily="34" charset="0"/>
              </a:rPr>
              <a:t>ALFRED</a:t>
            </a:r>
            <a:r>
              <a:rPr lang="en-US" sz="3200" b="1" dirty="0">
                <a:solidFill>
                  <a:schemeClr val="bg1"/>
                </a:solidFill>
                <a:latin typeface="Century Gothic" panose="020B0502020202020204" pitchFamily="34" charset="0"/>
              </a:rPr>
              <a:t> will change how we look at Logistic Costs</a:t>
            </a:r>
            <a:endParaRPr lang="en-US" sz="3200" b="1" dirty="0">
              <a:solidFill>
                <a:schemeClr val="bg1"/>
              </a:solidFill>
            </a:endParaRPr>
          </a:p>
        </p:txBody>
      </p:sp>
      <p:pic>
        <p:nvPicPr>
          <p:cNvPr id="33" name="Imagem 2" descr="Uma imagem contendo quarto&#10;&#10;Descrição gerada automaticamente">
            <a:extLst>
              <a:ext uri="{FF2B5EF4-FFF2-40B4-BE49-F238E27FC236}">
                <a16:creationId xmlns:a16="http://schemas.microsoft.com/office/drawing/2014/main" id="{1C1FF2A7-5F66-494E-A9AE-1D8612F3914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3246" y="5132237"/>
            <a:ext cx="1602899" cy="1649360"/>
          </a:xfrm>
          <a:prstGeom prst="rect">
            <a:avLst/>
          </a:prstGeom>
          <a:effectLst/>
        </p:spPr>
      </p:pic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AECBD2E0-FE17-4507-9A3D-4A11AFFA49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391" y="1498599"/>
            <a:ext cx="1015695" cy="1015695"/>
          </a:xfrm>
          <a:prstGeom prst="rect">
            <a:avLst/>
          </a:prstGeom>
        </p:spPr>
      </p:pic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78DB98AC-2AE7-4C30-AD58-1B4247CC08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819" y="5126417"/>
            <a:ext cx="1160838" cy="1160838"/>
          </a:xfrm>
          <a:prstGeom prst="rect">
            <a:avLst/>
          </a:prstGeom>
        </p:spPr>
      </p:pic>
      <p:pic>
        <p:nvPicPr>
          <p:cNvPr id="13" name="Picture 12" descr="A close up of a logo&#10;&#10;Description automatically generated">
            <a:extLst>
              <a:ext uri="{FF2B5EF4-FFF2-40B4-BE49-F238E27FC236}">
                <a16:creationId xmlns:a16="http://schemas.microsoft.com/office/drawing/2014/main" id="{733BFD1D-8450-45DC-A113-571AF4936A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819" y="3376877"/>
            <a:ext cx="1160838" cy="1160838"/>
          </a:xfrm>
          <a:prstGeom prst="rect">
            <a:avLst/>
          </a:prstGeom>
        </p:spPr>
      </p:pic>
      <p:sp>
        <p:nvSpPr>
          <p:cNvPr id="35" name="CaixaDeTexto 16">
            <a:extLst>
              <a:ext uri="{FF2B5EF4-FFF2-40B4-BE49-F238E27FC236}">
                <a16:creationId xmlns:a16="http://schemas.microsoft.com/office/drawing/2014/main" id="{F60B2441-A5D8-4829-9A68-1D40003A5D89}"/>
              </a:ext>
            </a:extLst>
          </p:cNvPr>
          <p:cNvSpPr txBox="1"/>
          <p:nvPr/>
        </p:nvSpPr>
        <p:spPr>
          <a:xfrm>
            <a:off x="1792191" y="1639679"/>
            <a:ext cx="2236510" cy="7335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2500"/>
              </a:lnSpc>
            </a:pPr>
            <a:r>
              <a:rPr lang="en-US" sz="2400" b="1" dirty="0">
                <a:solidFill>
                  <a:srgbClr val="1C1C1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FASTER </a:t>
            </a:r>
          </a:p>
          <a:p>
            <a:pPr>
              <a:lnSpc>
                <a:spcPts val="2500"/>
              </a:lnSpc>
            </a:pPr>
            <a:r>
              <a:rPr lang="en-US" sz="2400" b="1" dirty="0">
                <a:solidFill>
                  <a:srgbClr val="1C1C1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PROCESSING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CaixaDeTexto 16">
            <a:extLst>
              <a:ext uri="{FF2B5EF4-FFF2-40B4-BE49-F238E27FC236}">
                <a16:creationId xmlns:a16="http://schemas.microsoft.com/office/drawing/2014/main" id="{D559992E-0A82-41C0-BFE7-FE82E6195FD8}"/>
              </a:ext>
            </a:extLst>
          </p:cNvPr>
          <p:cNvSpPr txBox="1"/>
          <p:nvPr/>
        </p:nvSpPr>
        <p:spPr>
          <a:xfrm>
            <a:off x="1792191" y="3590529"/>
            <a:ext cx="2135521" cy="7335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2500"/>
              </a:lnSpc>
            </a:pPr>
            <a:r>
              <a:rPr lang="en-US" sz="2400" b="1" dirty="0">
                <a:solidFill>
                  <a:srgbClr val="1C1C1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CONNECTED</a:t>
            </a:r>
          </a:p>
          <a:p>
            <a:pPr>
              <a:lnSpc>
                <a:spcPts val="2500"/>
              </a:lnSpc>
            </a:pPr>
            <a:r>
              <a:rPr lang="en-US" sz="2400" b="1" dirty="0">
                <a:solidFill>
                  <a:srgbClr val="1C1C1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CaixaDeTexto 16">
            <a:extLst>
              <a:ext uri="{FF2B5EF4-FFF2-40B4-BE49-F238E27FC236}">
                <a16:creationId xmlns:a16="http://schemas.microsoft.com/office/drawing/2014/main" id="{C95B31EE-9712-43CD-9062-767F067CA888}"/>
              </a:ext>
            </a:extLst>
          </p:cNvPr>
          <p:cNvSpPr txBox="1"/>
          <p:nvPr/>
        </p:nvSpPr>
        <p:spPr>
          <a:xfrm>
            <a:off x="1792191" y="5340069"/>
            <a:ext cx="2332305" cy="7335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2500"/>
              </a:lnSpc>
            </a:pPr>
            <a:r>
              <a:rPr lang="en-US" sz="2400" b="1" dirty="0">
                <a:solidFill>
                  <a:srgbClr val="1C1C1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INFORMATION</a:t>
            </a:r>
          </a:p>
          <a:p>
            <a:pPr>
              <a:lnSpc>
                <a:spcPts val="2500"/>
              </a:lnSpc>
            </a:pPr>
            <a:r>
              <a:rPr lang="en-US" sz="2400" b="1" dirty="0">
                <a:solidFill>
                  <a:srgbClr val="1C1C1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 HAND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74" name="Picture 2" descr="Related image">
            <a:extLst>
              <a:ext uri="{FF2B5EF4-FFF2-40B4-BE49-F238E27FC236}">
                <a16:creationId xmlns:a16="http://schemas.microsoft.com/office/drawing/2014/main" id="{F82B9304-7D6B-489F-89BE-5939925D86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3256" y="1344571"/>
            <a:ext cx="3614057" cy="2710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CaixaDeTexto 16">
            <a:extLst>
              <a:ext uri="{FF2B5EF4-FFF2-40B4-BE49-F238E27FC236}">
                <a16:creationId xmlns:a16="http://schemas.microsoft.com/office/drawing/2014/main" id="{D357C0EF-BF12-4ED7-96DD-86905C0A1B1A}"/>
              </a:ext>
            </a:extLst>
          </p:cNvPr>
          <p:cNvSpPr txBox="1"/>
          <p:nvPr/>
        </p:nvSpPr>
        <p:spPr>
          <a:xfrm>
            <a:off x="5373254" y="3997964"/>
            <a:ext cx="561406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1C1C1C"/>
                </a:solidFill>
                <a:latin typeface="Jokerman" panose="04090605060D06020702" pitchFamily="82" charset="0"/>
                <a:cs typeface="Arial" panose="020B0604020202020204" pitchFamily="34" charset="0"/>
              </a:rPr>
              <a:t>INSIGHTS</a:t>
            </a:r>
          </a:p>
          <a:p>
            <a:pPr algn="ctr"/>
            <a:endParaRPr lang="en-US" dirty="0">
              <a:solidFill>
                <a:srgbClr val="1C1C1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500" dirty="0">
                <a:solidFill>
                  <a:srgbClr val="1C1C1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Using data to make better business decisions and reduce costs</a:t>
            </a:r>
          </a:p>
          <a:p>
            <a:pPr algn="ctr"/>
            <a:endParaRPr lang="en-US" sz="1200" dirty="0">
              <a:solidFill>
                <a:srgbClr val="1C1C1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000" i="1" dirty="0">
                <a:solidFill>
                  <a:srgbClr val="FFC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Better understand variations, identify bleeders, improve operational efficiency</a:t>
            </a:r>
          </a:p>
        </p:txBody>
      </p:sp>
      <p:sp>
        <p:nvSpPr>
          <p:cNvPr id="44" name="CaixaDeTexto 16">
            <a:extLst>
              <a:ext uri="{FF2B5EF4-FFF2-40B4-BE49-F238E27FC236}">
                <a16:creationId xmlns:a16="http://schemas.microsoft.com/office/drawing/2014/main" id="{C1E7D078-0C31-4E11-B2B0-1FA83A7A299A}"/>
              </a:ext>
            </a:extLst>
          </p:cNvPr>
          <p:cNvSpPr txBox="1"/>
          <p:nvPr/>
        </p:nvSpPr>
        <p:spPr>
          <a:xfrm>
            <a:off x="4302933" y="4736634"/>
            <a:ext cx="1657826" cy="13369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2500"/>
              </a:lnSpc>
            </a:pPr>
            <a:r>
              <a:rPr lang="en-US" sz="34400" dirty="0">
                <a:solidFill>
                  <a:schemeClr val="tx2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5402102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Magnetic Disk 10">
            <a:extLst>
              <a:ext uri="{FF2B5EF4-FFF2-40B4-BE49-F238E27FC236}">
                <a16:creationId xmlns:a16="http://schemas.microsoft.com/office/drawing/2014/main" id="{2891B1F2-1457-4C56-9659-CCC325442AE4}"/>
              </a:ext>
            </a:extLst>
          </p:cNvPr>
          <p:cNvSpPr/>
          <p:nvPr/>
        </p:nvSpPr>
        <p:spPr>
          <a:xfrm>
            <a:off x="953965" y="3005137"/>
            <a:ext cx="414007" cy="398903"/>
          </a:xfrm>
          <a:prstGeom prst="flowChartMagneticDisk">
            <a:avLst/>
          </a:prstGeom>
          <a:solidFill>
            <a:schemeClr val="bg1"/>
          </a:solidFill>
          <a:ln w="57150">
            <a:solidFill>
              <a:srgbClr val="1F1A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1FEF405-C4F2-4B06-A093-B603D81EA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927652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Century Gothic" panose="020B0502020202020204" pitchFamily="34" charset="0"/>
              </a:rPr>
              <a:t>Flow chart of proposed solution</a:t>
            </a:r>
          </a:p>
        </p:txBody>
      </p:sp>
      <p:pic>
        <p:nvPicPr>
          <p:cNvPr id="10" name="Imagem 9" descr="Uma imagem contendo quarto&#10;&#10;Descrição gerada automaticamente">
            <a:extLst>
              <a:ext uri="{FF2B5EF4-FFF2-40B4-BE49-F238E27FC236}">
                <a16:creationId xmlns:a16="http://schemas.microsoft.com/office/drawing/2014/main" id="{22E1F25E-CC36-4C34-B557-96FD0352103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3246" y="5132237"/>
            <a:ext cx="1602899" cy="1649360"/>
          </a:xfrm>
          <a:prstGeom prst="rect">
            <a:avLst/>
          </a:prstGeom>
          <a:effectLst/>
        </p:spPr>
      </p:pic>
      <p:sp>
        <p:nvSpPr>
          <p:cNvPr id="3" name="Flowchart: Magnetic Disk 2">
            <a:extLst>
              <a:ext uri="{FF2B5EF4-FFF2-40B4-BE49-F238E27FC236}">
                <a16:creationId xmlns:a16="http://schemas.microsoft.com/office/drawing/2014/main" id="{22732710-1056-4E0C-8B8F-BA5E08229A3E}"/>
              </a:ext>
            </a:extLst>
          </p:cNvPr>
          <p:cNvSpPr/>
          <p:nvPr/>
        </p:nvSpPr>
        <p:spPr>
          <a:xfrm>
            <a:off x="435184" y="3040066"/>
            <a:ext cx="414007" cy="398903"/>
          </a:xfrm>
          <a:prstGeom prst="flowChartMagneticDisk">
            <a:avLst/>
          </a:prstGeom>
          <a:solidFill>
            <a:schemeClr val="bg1"/>
          </a:solidFill>
          <a:ln w="57150">
            <a:solidFill>
              <a:srgbClr val="1F1A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F44CCA11-4ED7-4BB3-8717-FF3CA889BCE1}"/>
              </a:ext>
            </a:extLst>
          </p:cNvPr>
          <p:cNvSpPr/>
          <p:nvPr/>
        </p:nvSpPr>
        <p:spPr>
          <a:xfrm>
            <a:off x="2139809" y="3257394"/>
            <a:ext cx="978408" cy="293524"/>
          </a:xfrm>
          <a:prstGeom prst="rightArrow">
            <a:avLst>
              <a:gd name="adj1" fmla="val 29036"/>
              <a:gd name="adj2" fmla="val 160063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lowchart: Magnetic Disk 11">
            <a:extLst>
              <a:ext uri="{FF2B5EF4-FFF2-40B4-BE49-F238E27FC236}">
                <a16:creationId xmlns:a16="http://schemas.microsoft.com/office/drawing/2014/main" id="{C71E356C-0EEB-4F50-9F67-37A8A5FFE0DF}"/>
              </a:ext>
            </a:extLst>
          </p:cNvPr>
          <p:cNvSpPr/>
          <p:nvPr/>
        </p:nvSpPr>
        <p:spPr>
          <a:xfrm>
            <a:off x="717759" y="3239054"/>
            <a:ext cx="414007" cy="398903"/>
          </a:xfrm>
          <a:prstGeom prst="flowChartMagneticDisk">
            <a:avLst/>
          </a:prstGeom>
          <a:solidFill>
            <a:schemeClr val="bg1"/>
          </a:solidFill>
          <a:ln w="57150">
            <a:solidFill>
              <a:srgbClr val="1F1A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8162CA5-76D1-4E36-802C-AFB2A36B9BC2}"/>
              </a:ext>
            </a:extLst>
          </p:cNvPr>
          <p:cNvSpPr/>
          <p:nvPr/>
        </p:nvSpPr>
        <p:spPr>
          <a:xfrm>
            <a:off x="950162" y="3512124"/>
            <a:ext cx="1034388" cy="359750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16000" b="-16000"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DA6C1F29-FB10-482D-BA26-189E87B624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3084" y="3883710"/>
            <a:ext cx="484632" cy="484632"/>
          </a:xfrm>
          <a:prstGeom prst="rect">
            <a:avLst/>
          </a:prstGeom>
        </p:spPr>
      </p:pic>
      <p:sp>
        <p:nvSpPr>
          <p:cNvPr id="15" name="CaixaDeTexto 16">
            <a:extLst>
              <a:ext uri="{FF2B5EF4-FFF2-40B4-BE49-F238E27FC236}">
                <a16:creationId xmlns:a16="http://schemas.microsoft.com/office/drawing/2014/main" id="{64AC23F8-436B-4D5F-A3C5-F59F267F2E7E}"/>
              </a:ext>
            </a:extLst>
          </p:cNvPr>
          <p:cNvSpPr txBox="1"/>
          <p:nvPr/>
        </p:nvSpPr>
        <p:spPr>
          <a:xfrm>
            <a:off x="2304116" y="4405005"/>
            <a:ext cx="127221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sz="1400" b="1" dirty="0">
                <a:solidFill>
                  <a:srgbClr val="1C1C1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Built-in macro to extract data daily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99B360A-12DB-4338-B7AD-42A9F3C56532}"/>
              </a:ext>
            </a:extLst>
          </p:cNvPr>
          <p:cNvSpPr>
            <a:spLocks noChangeAspect="1"/>
          </p:cNvSpPr>
          <p:nvPr/>
        </p:nvSpPr>
        <p:spPr>
          <a:xfrm>
            <a:off x="3738912" y="3161724"/>
            <a:ext cx="464178" cy="464178"/>
          </a:xfrm>
          <a:prstGeom prst="rect">
            <a:avLst/>
          </a:prstGeo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000" r="-1000"/>
            </a:stretch>
          </a:blipFill>
        </p:spPr>
        <p:style>
          <a:lnRef idx="2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B4D01F4-1A12-4EAE-94F6-B2A04FEE7BC2}"/>
              </a:ext>
            </a:extLst>
          </p:cNvPr>
          <p:cNvSpPr>
            <a:spLocks noChangeAspect="1"/>
          </p:cNvSpPr>
          <p:nvPr/>
        </p:nvSpPr>
        <p:spPr>
          <a:xfrm>
            <a:off x="3354423" y="2996644"/>
            <a:ext cx="464178" cy="464178"/>
          </a:xfrm>
          <a:prstGeom prst="rect">
            <a:avLst/>
          </a:prstGeo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000" r="-1000"/>
            </a:stretch>
          </a:blipFill>
        </p:spPr>
        <p:style>
          <a:lnRef idx="2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1BEA427-23B1-4044-9F5E-5C48EB329B97}"/>
              </a:ext>
            </a:extLst>
          </p:cNvPr>
          <p:cNvSpPr>
            <a:spLocks noChangeAspect="1"/>
          </p:cNvSpPr>
          <p:nvPr/>
        </p:nvSpPr>
        <p:spPr>
          <a:xfrm>
            <a:off x="3479642" y="3352832"/>
            <a:ext cx="464178" cy="464178"/>
          </a:xfrm>
          <a:prstGeom prst="rect">
            <a:avLst/>
          </a:prstGeo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000" r="-1000"/>
            </a:stretch>
          </a:blipFill>
        </p:spPr>
        <p:style>
          <a:lnRef idx="2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A1EE4B55-6276-4BAE-8316-095D053B7162}"/>
              </a:ext>
            </a:extLst>
          </p:cNvPr>
          <p:cNvSpPr/>
          <p:nvPr/>
        </p:nvSpPr>
        <p:spPr>
          <a:xfrm>
            <a:off x="4431116" y="3257394"/>
            <a:ext cx="978408" cy="293524"/>
          </a:xfrm>
          <a:prstGeom prst="rightArrow">
            <a:avLst>
              <a:gd name="adj1" fmla="val 29036"/>
              <a:gd name="adj2" fmla="val 160063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560F1026-4E97-4351-8FE9-68A5704BDB88}"/>
              </a:ext>
            </a:extLst>
          </p:cNvPr>
          <p:cNvSpPr/>
          <p:nvPr/>
        </p:nvSpPr>
        <p:spPr>
          <a:xfrm rot="16200000">
            <a:off x="2211547" y="4030898"/>
            <a:ext cx="484631" cy="190249"/>
          </a:xfrm>
          <a:prstGeom prst="rightArrow">
            <a:avLst>
              <a:gd name="adj1" fmla="val 29036"/>
              <a:gd name="adj2" fmla="val 9197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CaixaDeTexto 16">
            <a:extLst>
              <a:ext uri="{FF2B5EF4-FFF2-40B4-BE49-F238E27FC236}">
                <a16:creationId xmlns:a16="http://schemas.microsoft.com/office/drawing/2014/main" id="{E16DCFE7-0A1B-4DD6-ABFC-81E676168AE0}"/>
              </a:ext>
            </a:extLst>
          </p:cNvPr>
          <p:cNvSpPr txBox="1"/>
          <p:nvPr/>
        </p:nvSpPr>
        <p:spPr>
          <a:xfrm>
            <a:off x="5761177" y="4451172"/>
            <a:ext cx="1272215" cy="669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sz="1400" b="1" dirty="0">
                <a:solidFill>
                  <a:srgbClr val="1C1C1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Python to feed the data lake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Flowchart: Magnetic Disk 23">
            <a:extLst>
              <a:ext uri="{FF2B5EF4-FFF2-40B4-BE49-F238E27FC236}">
                <a16:creationId xmlns:a16="http://schemas.microsoft.com/office/drawing/2014/main" id="{D544CD9E-16B9-411A-B3C9-058B1F9C027C}"/>
              </a:ext>
            </a:extLst>
          </p:cNvPr>
          <p:cNvSpPr/>
          <p:nvPr/>
        </p:nvSpPr>
        <p:spPr>
          <a:xfrm>
            <a:off x="5736003" y="3113755"/>
            <a:ext cx="646158" cy="603798"/>
          </a:xfrm>
          <a:prstGeom prst="flowChartMagneticDisk">
            <a:avLst/>
          </a:prstGeom>
          <a:solidFill>
            <a:schemeClr val="bg1"/>
          </a:solidFill>
          <a:ln w="57150">
            <a:solidFill>
              <a:srgbClr val="1F1A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lowchart: Magnetic Disk 24">
            <a:extLst>
              <a:ext uri="{FF2B5EF4-FFF2-40B4-BE49-F238E27FC236}">
                <a16:creationId xmlns:a16="http://schemas.microsoft.com/office/drawing/2014/main" id="{5743507A-2524-43AB-8043-CB2EBFE0E784}"/>
              </a:ext>
            </a:extLst>
          </p:cNvPr>
          <p:cNvSpPr/>
          <p:nvPr/>
        </p:nvSpPr>
        <p:spPr>
          <a:xfrm>
            <a:off x="5736001" y="2898168"/>
            <a:ext cx="646158" cy="603798"/>
          </a:xfrm>
          <a:prstGeom prst="flowChartMagneticDisk">
            <a:avLst/>
          </a:prstGeom>
          <a:solidFill>
            <a:schemeClr val="bg1"/>
          </a:solidFill>
          <a:ln w="57150">
            <a:solidFill>
              <a:srgbClr val="1F1A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lowchart: Magnetic Disk 25">
            <a:extLst>
              <a:ext uri="{FF2B5EF4-FFF2-40B4-BE49-F238E27FC236}">
                <a16:creationId xmlns:a16="http://schemas.microsoft.com/office/drawing/2014/main" id="{EB6897D1-290E-439C-B32F-2CB28F7C6B82}"/>
              </a:ext>
            </a:extLst>
          </p:cNvPr>
          <p:cNvSpPr/>
          <p:nvPr/>
        </p:nvSpPr>
        <p:spPr>
          <a:xfrm>
            <a:off x="5736001" y="2898168"/>
            <a:ext cx="646158" cy="364428"/>
          </a:xfrm>
          <a:prstGeom prst="flowChartMagneticDisk">
            <a:avLst/>
          </a:prstGeom>
          <a:solidFill>
            <a:schemeClr val="bg1"/>
          </a:solidFill>
          <a:ln w="57150">
            <a:solidFill>
              <a:srgbClr val="1F1A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2A034AF-5D3F-40AF-A7C0-5C80CCA5AC5D}"/>
              </a:ext>
            </a:extLst>
          </p:cNvPr>
          <p:cNvSpPr/>
          <p:nvPr/>
        </p:nvSpPr>
        <p:spPr>
          <a:xfrm>
            <a:off x="6181963" y="3027095"/>
            <a:ext cx="613853" cy="613853"/>
          </a:xfrm>
          <a:prstGeom prst="rect">
            <a:avLst/>
          </a:prstGeom>
          <a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9" name="CaixaDeTexto 16">
            <a:extLst>
              <a:ext uri="{FF2B5EF4-FFF2-40B4-BE49-F238E27FC236}">
                <a16:creationId xmlns:a16="http://schemas.microsoft.com/office/drawing/2014/main" id="{0CBC6752-B69F-4F8B-A12F-E58B9E2A3B14}"/>
              </a:ext>
            </a:extLst>
          </p:cNvPr>
          <p:cNvSpPr txBox="1"/>
          <p:nvPr/>
        </p:nvSpPr>
        <p:spPr>
          <a:xfrm>
            <a:off x="4284212" y="4451172"/>
            <a:ext cx="127221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sz="1400" b="1" dirty="0">
                <a:solidFill>
                  <a:srgbClr val="1C1C1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Python and VBA to organize data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1" name="Picture 30" descr="A close up of a logo&#10;&#10;Description automatically generated">
            <a:extLst>
              <a:ext uri="{FF2B5EF4-FFF2-40B4-BE49-F238E27FC236}">
                <a16:creationId xmlns:a16="http://schemas.microsoft.com/office/drawing/2014/main" id="{113EDD85-0304-4D6E-8966-846728C2E2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037" y="3883710"/>
            <a:ext cx="484632" cy="484632"/>
          </a:xfrm>
          <a:prstGeom prst="rect">
            <a:avLst/>
          </a:prstGeom>
        </p:spPr>
      </p:pic>
      <p:sp>
        <p:nvSpPr>
          <p:cNvPr id="32" name="Arrow: Right 31">
            <a:extLst>
              <a:ext uri="{FF2B5EF4-FFF2-40B4-BE49-F238E27FC236}">
                <a16:creationId xmlns:a16="http://schemas.microsoft.com/office/drawing/2014/main" id="{0A215EED-0E19-4FC8-8712-5170B5AA8F84}"/>
              </a:ext>
            </a:extLst>
          </p:cNvPr>
          <p:cNvSpPr/>
          <p:nvPr/>
        </p:nvSpPr>
        <p:spPr>
          <a:xfrm rot="16200000">
            <a:off x="4312500" y="4030898"/>
            <a:ext cx="484631" cy="190249"/>
          </a:xfrm>
          <a:prstGeom prst="rightArrow">
            <a:avLst>
              <a:gd name="adj1" fmla="val 29036"/>
              <a:gd name="adj2" fmla="val 9197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 descr="A close up of a logo&#10;&#10;Description automatically generated">
            <a:extLst>
              <a:ext uri="{FF2B5EF4-FFF2-40B4-BE49-F238E27FC236}">
                <a16:creationId xmlns:a16="http://schemas.microsoft.com/office/drawing/2014/main" id="{E598594B-DE1A-49E3-BF21-3083A2820C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5847" y="3883710"/>
            <a:ext cx="484632" cy="484632"/>
          </a:xfrm>
          <a:prstGeom prst="rect">
            <a:avLst/>
          </a:prstGeom>
        </p:spPr>
      </p:pic>
      <p:sp>
        <p:nvSpPr>
          <p:cNvPr id="34" name="Arrow: Right 33">
            <a:extLst>
              <a:ext uri="{FF2B5EF4-FFF2-40B4-BE49-F238E27FC236}">
                <a16:creationId xmlns:a16="http://schemas.microsoft.com/office/drawing/2014/main" id="{2E4C0B90-A6E7-42DE-B4FB-8EDD5D76CBBD}"/>
              </a:ext>
            </a:extLst>
          </p:cNvPr>
          <p:cNvSpPr/>
          <p:nvPr/>
        </p:nvSpPr>
        <p:spPr>
          <a:xfrm rot="16200000">
            <a:off x="5674310" y="4030898"/>
            <a:ext cx="484631" cy="190249"/>
          </a:xfrm>
          <a:prstGeom prst="rightArrow">
            <a:avLst>
              <a:gd name="adj1" fmla="val 29036"/>
              <a:gd name="adj2" fmla="val 9197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170AB7B5-A004-4A32-A081-D81FF6431618}"/>
              </a:ext>
            </a:extLst>
          </p:cNvPr>
          <p:cNvSpPr/>
          <p:nvPr/>
        </p:nvSpPr>
        <p:spPr>
          <a:xfrm>
            <a:off x="7033392" y="3257394"/>
            <a:ext cx="978408" cy="293524"/>
          </a:xfrm>
          <a:prstGeom prst="rightArrow">
            <a:avLst>
              <a:gd name="adj1" fmla="val 29036"/>
              <a:gd name="adj2" fmla="val 160063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Picture 36" descr="A close up of a logo&#10;&#10;Description automatically generated">
            <a:extLst>
              <a:ext uri="{FF2B5EF4-FFF2-40B4-BE49-F238E27FC236}">
                <a16:creationId xmlns:a16="http://schemas.microsoft.com/office/drawing/2014/main" id="{838A4DEE-BE77-4F67-A83A-0ACCFC1EF90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1776" y="2793689"/>
            <a:ext cx="405910" cy="405910"/>
          </a:xfrm>
          <a:prstGeom prst="rect">
            <a:avLst/>
          </a:prstGeom>
        </p:spPr>
      </p:pic>
      <p:sp>
        <p:nvSpPr>
          <p:cNvPr id="39" name="Flowchart: Multidocument 38">
            <a:extLst>
              <a:ext uri="{FF2B5EF4-FFF2-40B4-BE49-F238E27FC236}">
                <a16:creationId xmlns:a16="http://schemas.microsoft.com/office/drawing/2014/main" id="{FEF2B50E-61F0-48D8-8CAD-B1D93FB8E070}"/>
              </a:ext>
            </a:extLst>
          </p:cNvPr>
          <p:cNvSpPr/>
          <p:nvPr/>
        </p:nvSpPr>
        <p:spPr>
          <a:xfrm>
            <a:off x="8416552" y="2744299"/>
            <a:ext cx="944483" cy="870398"/>
          </a:xfrm>
          <a:prstGeom prst="flowChartMultidocument">
            <a:avLst/>
          </a:prstGeom>
          <a:solidFill>
            <a:schemeClr val="bg1"/>
          </a:solidFill>
          <a:ln w="57150">
            <a:solidFill>
              <a:srgbClr val="1F1A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7683D9F-CFAB-484D-9DEB-2C532A65C5D9}"/>
              </a:ext>
            </a:extLst>
          </p:cNvPr>
          <p:cNvSpPr/>
          <p:nvPr/>
        </p:nvSpPr>
        <p:spPr>
          <a:xfrm>
            <a:off x="8190126" y="3195039"/>
            <a:ext cx="613854" cy="613853"/>
          </a:xfrm>
          <a:prstGeom prst="rect">
            <a:avLst/>
          </a:prstGeom>
          <a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40" name="CaixaDeTexto 16">
            <a:extLst>
              <a:ext uri="{FF2B5EF4-FFF2-40B4-BE49-F238E27FC236}">
                <a16:creationId xmlns:a16="http://schemas.microsoft.com/office/drawing/2014/main" id="{4ACAECB2-F745-478A-9237-BEAF80B8F971}"/>
              </a:ext>
            </a:extLst>
          </p:cNvPr>
          <p:cNvSpPr txBox="1"/>
          <p:nvPr/>
        </p:nvSpPr>
        <p:spPr>
          <a:xfrm>
            <a:off x="8422056" y="4405005"/>
            <a:ext cx="127221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sz="1400" b="1" dirty="0">
                <a:solidFill>
                  <a:srgbClr val="1C1C1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DAX to calculate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1" name="Picture 40" descr="A close up of a logo&#10;&#10;Description automatically generated">
            <a:extLst>
              <a:ext uri="{FF2B5EF4-FFF2-40B4-BE49-F238E27FC236}">
                <a16:creationId xmlns:a16="http://schemas.microsoft.com/office/drawing/2014/main" id="{0BC4745F-6074-413A-88C2-CFAC1975C6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1852" y="3883710"/>
            <a:ext cx="484632" cy="484632"/>
          </a:xfrm>
          <a:prstGeom prst="rect">
            <a:avLst/>
          </a:prstGeom>
        </p:spPr>
      </p:pic>
      <p:sp>
        <p:nvSpPr>
          <p:cNvPr id="42" name="Arrow: Right 41">
            <a:extLst>
              <a:ext uri="{FF2B5EF4-FFF2-40B4-BE49-F238E27FC236}">
                <a16:creationId xmlns:a16="http://schemas.microsoft.com/office/drawing/2014/main" id="{14D03D6E-0843-4BAA-BA41-414C5D4E6749}"/>
              </a:ext>
            </a:extLst>
          </p:cNvPr>
          <p:cNvSpPr/>
          <p:nvPr/>
        </p:nvSpPr>
        <p:spPr>
          <a:xfrm rot="16200000">
            <a:off x="8350315" y="4030898"/>
            <a:ext cx="484631" cy="190249"/>
          </a:xfrm>
          <a:prstGeom prst="rightArrow">
            <a:avLst>
              <a:gd name="adj1" fmla="val 29036"/>
              <a:gd name="adj2" fmla="val 9197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2622599-6B63-4E0E-A0A3-4A5EF6896B3B}"/>
              </a:ext>
            </a:extLst>
          </p:cNvPr>
          <p:cNvSpPr/>
          <p:nvPr/>
        </p:nvSpPr>
        <p:spPr>
          <a:xfrm>
            <a:off x="2760816" y="2383491"/>
            <a:ext cx="2115568" cy="5212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1">
              <a:lnSpc>
                <a:spcPts val="1700"/>
              </a:lnSpc>
              <a:spcBef>
                <a:spcPts val="1000"/>
              </a:spcBef>
            </a:pPr>
            <a:r>
              <a:rPr lang="en-US" sz="1400" i="1"/>
              <a:t>Thousands of lines of data generated daily</a:t>
            </a:r>
            <a:endParaRPr lang="en-US" sz="1200" i="1"/>
          </a:p>
        </p:txBody>
      </p:sp>
      <p:pic>
        <p:nvPicPr>
          <p:cNvPr id="44" name="Picture 2" descr="Related image">
            <a:extLst>
              <a:ext uri="{FF2B5EF4-FFF2-40B4-BE49-F238E27FC236}">
                <a16:creationId xmlns:a16="http://schemas.microsoft.com/office/drawing/2014/main" id="{D35A6433-2F51-4C69-8910-7A6B211177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44922" b="82292" l="34473" r="65820">
                        <a14:foregroundMark x1="55371" y1="75260" x2="55371" y2="75260"/>
                        <a14:foregroundMark x1="57715" y1="81250" x2="57715" y2="81250"/>
                        <a14:foregroundMark x1="55371" y1="63021" x2="55371" y2="63021"/>
                        <a14:foregroundMark x1="56152" y1="61589" x2="56152" y2="61589"/>
                        <a14:foregroundMark x1="55566" y1="59766" x2="55566" y2="59766"/>
                        <a14:foregroundMark x1="54688" y1="58594" x2="54688" y2="58594"/>
                        <a14:foregroundMark x1="53223" y1="56510" x2="53223" y2="56510"/>
                        <a14:foregroundMark x1="52148" y1="54557" x2="52148" y2="54557"/>
                        <a14:foregroundMark x1="55957" y1="64323" x2="55957" y2="64323"/>
                        <a14:foregroundMark x1="55859" y1="66536" x2="55859" y2="66536"/>
                        <a14:foregroundMark x1="54688" y1="68229" x2="54688" y2="68229"/>
                        <a14:foregroundMark x1="53125" y1="70703" x2="53125" y2="70703"/>
                        <a14:foregroundMark x1="56934" y1="63932" x2="56934" y2="63932"/>
                        <a14:foregroundMark x1="56836" y1="61458" x2="56836" y2="61458"/>
                        <a14:foregroundMark x1="56348" y1="59375" x2="56348" y2="59375"/>
                        <a14:foregroundMark x1="55664" y1="57552" x2="55664" y2="57552"/>
                        <a14:foregroundMark x1="55176" y1="65365" x2="55176" y2="65365"/>
                        <a14:foregroundMark x1="55176" y1="67057" x2="55176" y2="67057"/>
                        <a14:foregroundMark x1="54199" y1="68750" x2="54199" y2="68750"/>
                        <a14:foregroundMark x1="55957" y1="62760" x2="55957" y2="62760"/>
                        <a14:foregroundMark x1="48145" y1="50130" x2="48145" y2="50130"/>
                        <a14:foregroundMark x1="51074" y1="50000" x2="51074" y2="50000"/>
                        <a14:foregroundMark x1="50293" y1="48307" x2="50293" y2="48307"/>
                        <a14:foregroundMark x1="48535" y1="47786" x2="48535" y2="47786"/>
                        <a14:foregroundMark x1="49121" y1="50000" x2="49121" y2="50000"/>
                        <a14:foregroundMark x1="51758" y1="51693" x2="51758" y2="51693"/>
                        <a14:foregroundMark x1="48730" y1="51693" x2="48730" y2="51693"/>
                        <a14:foregroundMark x1="53027" y1="50000" x2="53027" y2="50000"/>
                        <a14:foregroundMark x1="53125" y1="47526" x2="53125" y2="47526"/>
                        <a14:foregroundMark x1="50879" y1="45964" x2="50879" y2="45964"/>
                        <a14:foregroundMark x1="49512" y1="45833" x2="49512" y2="45833"/>
                        <a14:foregroundMark x1="50000" y1="45052" x2="50000" y2="45052"/>
                        <a14:foregroundMark x1="52734" y1="55469" x2="52734" y2="55469"/>
                        <a14:foregroundMark x1="54004" y1="56510" x2="54004" y2="56510"/>
                        <a14:foregroundMark x1="55664" y1="76432" x2="55664" y2="76432"/>
                        <a14:foregroundMark x1="54492" y1="73568" x2="54492" y2="73568"/>
                        <a14:foregroundMark x1="56445" y1="78125" x2="56445" y2="78125"/>
                        <a14:foregroundMark x1="56641" y1="78516" x2="56641" y2="78516"/>
                        <a14:foregroundMark x1="58008" y1="81771" x2="58008" y2="81771"/>
                        <a14:foregroundMark x1="55371" y1="61198" x2="55371" y2="61198"/>
                        <a14:foregroundMark x1="53320" y1="70052" x2="53320" y2="70052"/>
                        <a14:foregroundMark x1="52637" y1="70573" x2="52637" y2="70573"/>
                        <a14:foregroundMark x1="52051" y1="71094" x2="52051" y2="71094"/>
                        <a14:foregroundMark x1="61914" y1="63281" x2="61914" y2="63281"/>
                        <a14:foregroundMark x1="61230" y1="63281" x2="61230" y2="63281"/>
                        <a14:foregroundMark x1="60645" y1="63411" x2="60645" y2="63411"/>
                        <a14:foregroundMark x1="59473" y1="63411" x2="59473" y2="63411"/>
                        <a14:foregroundMark x1="59180" y1="63281" x2="59180" y2="63281"/>
                        <a14:foregroundMark x1="62891" y1="63281" x2="62891" y2="63281"/>
                        <a14:foregroundMark x1="65039" y1="63281" x2="65039" y2="63281"/>
                        <a14:foregroundMark x1="62305" y1="63151" x2="62305" y2="63151"/>
                        <a14:foregroundMark x1="61621" y1="63151" x2="61621" y2="63151"/>
                        <a14:foregroundMark x1="61035" y1="63281" x2="61035" y2="63281"/>
                        <a14:foregroundMark x1="58789" y1="63281" x2="63184" y2="63281"/>
                        <a14:foregroundMark x1="64160" y1="63281" x2="65332" y2="63281"/>
                        <a14:foregroundMark x1="57422" y1="57813" x2="61426" y2="54948"/>
                        <a14:foregroundMark x1="35742" y1="52995" x2="42676" y2="57813"/>
                        <a14:foregroundMark x1="36719" y1="51953" x2="38086" y2="53516"/>
                        <a14:foregroundMark x1="34570" y1="63281" x2="42480" y2="63281"/>
                        <a14:foregroundMark x1="38477" y1="72396" x2="44043" y2="69141"/>
                        <a14:foregroundMark x1="41895" y1="81901" x2="46680" y2="71094"/>
                        <a14:foregroundMark x1="49902" y1="80990" x2="49609" y2="73828"/>
                        <a14:foregroundMark x1="54395" y1="73047" x2="58594" y2="82161"/>
                        <a14:foregroundMark x1="57324" y1="68880" x2="61426" y2="71875"/>
                        <a14:foregroundMark x1="58203" y1="63021" x2="65820" y2="63542"/>
                        <a14:backgroundMark x1="35840" y1="83203" x2="35840" y2="83203"/>
                        <a14:backgroundMark x1="35352" y1="82813" x2="35352" y2="82813"/>
                        <a14:backgroundMark x1="35059" y1="82422" x2="35059" y2="82422"/>
                        <a14:backgroundMark x1="35059" y1="82161" x2="35059" y2="82161"/>
                        <a14:backgroundMark x1="35059" y1="82161" x2="35059" y2="82161"/>
                        <a14:backgroundMark x1="34668" y1="82292" x2="34668" y2="8229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695" t="42585" r="33579" b="13158"/>
          <a:stretch/>
        </p:blipFill>
        <p:spPr bwMode="auto">
          <a:xfrm rot="10800000">
            <a:off x="10771116" y="2834177"/>
            <a:ext cx="1000627" cy="1014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Arrow: Right 44">
            <a:extLst>
              <a:ext uri="{FF2B5EF4-FFF2-40B4-BE49-F238E27FC236}">
                <a16:creationId xmlns:a16="http://schemas.microsoft.com/office/drawing/2014/main" id="{CD02B448-A6DB-4968-8B0C-7A31FB9B8075}"/>
              </a:ext>
            </a:extLst>
          </p:cNvPr>
          <p:cNvSpPr/>
          <p:nvPr/>
        </p:nvSpPr>
        <p:spPr>
          <a:xfrm>
            <a:off x="9718325" y="3257394"/>
            <a:ext cx="978408" cy="293524"/>
          </a:xfrm>
          <a:prstGeom prst="rightArrow">
            <a:avLst>
              <a:gd name="adj1" fmla="val 29036"/>
              <a:gd name="adj2" fmla="val 160063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68120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1FEF405-C4F2-4B06-A093-B603D81EA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927652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Century Gothic" panose="020B0502020202020204" pitchFamily="34" charset="0"/>
              </a:rPr>
              <a:t>Power BI Prototype</a:t>
            </a:r>
          </a:p>
        </p:txBody>
      </p:sp>
      <p:pic>
        <p:nvPicPr>
          <p:cNvPr id="30" name="Imagem 29">
            <a:extLst>
              <a:ext uri="{FF2B5EF4-FFF2-40B4-BE49-F238E27FC236}">
                <a16:creationId xmlns:a16="http://schemas.microsoft.com/office/drawing/2014/main" id="{89AD8619-EAC1-42ED-B5CB-11EDF0FD58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4680" y="4621346"/>
            <a:ext cx="3644346" cy="2027839"/>
          </a:xfrm>
          <a:prstGeom prst="rect">
            <a:avLst/>
          </a:prstGeom>
        </p:spPr>
      </p:pic>
      <p:pic>
        <p:nvPicPr>
          <p:cNvPr id="31" name="Imagem 30">
            <a:extLst>
              <a:ext uri="{FF2B5EF4-FFF2-40B4-BE49-F238E27FC236}">
                <a16:creationId xmlns:a16="http://schemas.microsoft.com/office/drawing/2014/main" id="{8D0A3738-6778-4143-B9EB-9F0C2127EA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1305" y="4621346"/>
            <a:ext cx="3644347" cy="1996651"/>
          </a:xfrm>
          <a:prstGeom prst="rect">
            <a:avLst/>
          </a:prstGeom>
        </p:spPr>
      </p:pic>
      <p:pic>
        <p:nvPicPr>
          <p:cNvPr id="32" name="Imagem 31">
            <a:extLst>
              <a:ext uri="{FF2B5EF4-FFF2-40B4-BE49-F238E27FC236}">
                <a16:creationId xmlns:a16="http://schemas.microsoft.com/office/drawing/2014/main" id="{AA3077CD-BC5C-43AC-9B72-4F06025B99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930" y="4621346"/>
            <a:ext cx="3644347" cy="1996651"/>
          </a:xfrm>
          <a:prstGeom prst="rect">
            <a:avLst/>
          </a:prstGeom>
        </p:spPr>
      </p:pic>
      <p:pic>
        <p:nvPicPr>
          <p:cNvPr id="33" name="Imagem 32">
            <a:extLst>
              <a:ext uri="{FF2B5EF4-FFF2-40B4-BE49-F238E27FC236}">
                <a16:creationId xmlns:a16="http://schemas.microsoft.com/office/drawing/2014/main" id="{F2F287D8-F9BE-4AB7-87C1-D357E3528C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7931" y="1098106"/>
            <a:ext cx="4478525" cy="1594962"/>
          </a:xfrm>
          <a:prstGeom prst="rect">
            <a:avLst/>
          </a:prstGeom>
        </p:spPr>
      </p:pic>
      <p:pic>
        <p:nvPicPr>
          <p:cNvPr id="34" name="Imagem 33">
            <a:extLst>
              <a:ext uri="{FF2B5EF4-FFF2-40B4-BE49-F238E27FC236}">
                <a16:creationId xmlns:a16="http://schemas.microsoft.com/office/drawing/2014/main" id="{715D1C60-BC11-4F74-A463-96C68116D3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7930" y="2719069"/>
            <a:ext cx="4478525" cy="1501244"/>
          </a:xfrm>
          <a:prstGeom prst="rect">
            <a:avLst/>
          </a:prstGeom>
        </p:spPr>
      </p:pic>
      <p:pic>
        <p:nvPicPr>
          <p:cNvPr id="35" name="Imagem 34">
            <a:extLst>
              <a:ext uri="{FF2B5EF4-FFF2-40B4-BE49-F238E27FC236}">
                <a16:creationId xmlns:a16="http://schemas.microsoft.com/office/drawing/2014/main" id="{F70365A5-BF4B-484C-B1DD-67E0496B3FA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51164" y="1436036"/>
            <a:ext cx="5693465" cy="2314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1139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2E87BA4A-000F-487F-AA50-4ED415789A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043" y="1690688"/>
            <a:ext cx="11205913" cy="4219800"/>
          </a:xfrm>
          <a:prstGeom prst="rect">
            <a:avLst/>
          </a:prstGeom>
        </p:spPr>
      </p:pic>
      <p:sp>
        <p:nvSpPr>
          <p:cNvPr id="6" name="Title 3">
            <a:extLst>
              <a:ext uri="{FF2B5EF4-FFF2-40B4-BE49-F238E27FC236}">
                <a16:creationId xmlns:a16="http://schemas.microsoft.com/office/drawing/2014/main" id="{FC27EF82-162B-41A3-82F7-09FF19A7E3E8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2192000" cy="927652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/>
                </a:solidFill>
                <a:latin typeface="Century Gothic" panose="020B0502020202020204" pitchFamily="34" charset="0"/>
              </a:rPr>
              <a:t>Roadmap to solution</a:t>
            </a:r>
          </a:p>
        </p:txBody>
      </p:sp>
    </p:spTree>
    <p:extLst>
      <p:ext uri="{BB962C8B-B14F-4D97-AF65-F5344CB8AC3E}">
        <p14:creationId xmlns:p14="http://schemas.microsoft.com/office/powerpoint/2010/main" val="19889892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56925D9A611F948B22F1C703C4E1FF9" ma:contentTypeVersion="7" ma:contentTypeDescription="Create a new document." ma:contentTypeScope="" ma:versionID="6d9c98fe9cb7242228d53035021c3949">
  <xsd:schema xmlns:xsd="http://www.w3.org/2001/XMLSchema" xmlns:xs="http://www.w3.org/2001/XMLSchema" xmlns:p="http://schemas.microsoft.com/office/2006/metadata/properties" xmlns:ns3="5e630aca-6d0a-41f9-ae0c-ccb11d7dfa80" xmlns:ns4="7dc4d5ca-40d0-4a65-b493-7729847390f5" targetNamespace="http://schemas.microsoft.com/office/2006/metadata/properties" ma:root="true" ma:fieldsID="5170761e0ba9cb40e28a7807f2c30f87" ns3:_="" ns4:_="">
    <xsd:import namespace="5e630aca-6d0a-41f9-ae0c-ccb11d7dfa80"/>
    <xsd:import namespace="7dc4d5ca-40d0-4a65-b493-7729847390f5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e630aca-6d0a-41f9-ae0c-ccb11d7dfa80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description="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dc4d5ca-40d0-4a65-b493-7729847390f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MediaServiceAutoTags" ma:description="" ma:internalName="MediaServiceAutoTags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547EB82-4CFD-4F32-AAF6-F898030E9FC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808E1A1-E940-485A-B0B8-D33A1083C7BC}">
  <ds:schemaRefs>
    <ds:schemaRef ds:uri="http://purl.org/dc/terms/"/>
    <ds:schemaRef ds:uri="http://purl.org/dc/dcmitype/"/>
    <ds:schemaRef ds:uri="http://schemas.microsoft.com/office/2006/documentManagement/types"/>
    <ds:schemaRef ds:uri="http://www.w3.org/XML/1998/namespace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openxmlformats.org/package/2006/metadata/core-properties"/>
    <ds:schemaRef ds:uri="7dc4d5ca-40d0-4a65-b493-7729847390f5"/>
    <ds:schemaRef ds:uri="5e630aca-6d0a-41f9-ae0c-ccb11d7dfa80"/>
  </ds:schemaRefs>
</ds:datastoreItem>
</file>

<file path=customXml/itemProps3.xml><?xml version="1.0" encoding="utf-8"?>
<ds:datastoreItem xmlns:ds="http://schemas.openxmlformats.org/officeDocument/2006/customXml" ds:itemID="{3531AC78-6D3E-427A-81ED-36DD5307134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e630aca-6d0a-41f9-ae0c-ccb11d7dfa80"/>
    <ds:schemaRef ds:uri="7dc4d5ca-40d0-4a65-b493-7729847390f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567</TotalTime>
  <Words>338</Words>
  <Application>Microsoft Office PowerPoint</Application>
  <PresentationFormat>Widescreen</PresentationFormat>
  <Paragraphs>71</Paragraphs>
  <Slides>9</Slides>
  <Notes>0</Notes>
  <HiddenSlides>1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9</vt:i4>
      </vt:variant>
    </vt:vector>
  </HeadingPairs>
  <TitlesOfParts>
    <vt:vector size="17" baseType="lpstr">
      <vt:lpstr>Arial</vt:lpstr>
      <vt:lpstr>Calibri</vt:lpstr>
      <vt:lpstr>Calibri (Headings)</vt:lpstr>
      <vt:lpstr>Calibri Light</vt:lpstr>
      <vt:lpstr>Century Gothic</vt:lpstr>
      <vt:lpstr>Jokerman</vt:lpstr>
      <vt:lpstr>Rockwell Nova Extra Bold</vt:lpstr>
      <vt:lpstr>Office Theme</vt:lpstr>
      <vt:lpstr>PROJETO ALFRED</vt:lpstr>
      <vt:lpstr>Distribution Cost Overview</vt:lpstr>
      <vt:lpstr>How freight efficiency is measured?</vt:lpstr>
      <vt:lpstr>We need to understand how each of our businesses operate logistically to drive better decisions to each category</vt:lpstr>
      <vt:lpstr>Do we have tools for that today?</vt:lpstr>
      <vt:lpstr>ALFRED will change how we look at Logistic Costs</vt:lpstr>
      <vt:lpstr>Flow chart of proposed solution</vt:lpstr>
      <vt:lpstr>Power BI Prototype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PROJETO ALFRED</dc:title>
  <dc:creator>Malone, Henrique</dc:creator>
  <cp:lastModifiedBy>Malone, Henrique</cp:lastModifiedBy>
  <cp:revision>21</cp:revision>
  <dcterms:created xsi:type="dcterms:W3CDTF">2019-11-04T17:54:31Z</dcterms:created>
  <dcterms:modified xsi:type="dcterms:W3CDTF">2019-11-06T17:15:02Z</dcterms:modified>
</cp:coreProperties>
</file>